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6" r:id="rId5"/>
  </p:sldMasterIdLst>
  <p:notesMasterIdLst>
    <p:notesMasterId r:id="rId25"/>
  </p:notesMasterIdLst>
  <p:sldIdLst>
    <p:sldId id="256" r:id="rId6"/>
    <p:sldId id="263" r:id="rId7"/>
    <p:sldId id="272" r:id="rId8"/>
    <p:sldId id="257" r:id="rId9"/>
    <p:sldId id="258" r:id="rId10"/>
    <p:sldId id="259" r:id="rId11"/>
    <p:sldId id="271" r:id="rId12"/>
    <p:sldId id="273" r:id="rId13"/>
    <p:sldId id="261" r:id="rId14"/>
    <p:sldId id="262" r:id="rId15"/>
    <p:sldId id="274" r:id="rId16"/>
    <p:sldId id="264" r:id="rId17"/>
    <p:sldId id="275" r:id="rId18"/>
    <p:sldId id="265" r:id="rId19"/>
    <p:sldId id="276" r:id="rId20"/>
    <p:sldId id="268" r:id="rId21"/>
    <p:sldId id="267" r:id="rId22"/>
    <p:sldId id="269"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92B98-B1E5-4DEF-8C19-EB2753795C45}" v="9" dt="2024-04-15T06:40:52.7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20" d="100"/>
          <a:sy n="120" d="100"/>
        </p:scale>
        <p:origin x="1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8FB54-C053-4DC6-92E0-E619F998C081}" type="datetimeFigureOut">
              <a:rPr lang="nl-NL" smtClean="0"/>
              <a:t>19-4-2024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7C043-90B2-4B49-9277-2D768697FCD8}" type="slidenum">
              <a:rPr lang="nl-NL" smtClean="0"/>
              <a:t>‹nr.›</a:t>
            </a:fld>
            <a:endParaRPr lang="nl-NL"/>
          </a:p>
        </p:txBody>
      </p:sp>
    </p:spTree>
    <p:extLst>
      <p:ext uri="{BB962C8B-B14F-4D97-AF65-F5344CB8AC3E}">
        <p14:creationId xmlns:p14="http://schemas.microsoft.com/office/powerpoint/2010/main" val="236479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effectLst/>
                <a:latin typeface="Arial" panose="020B0604020202020204" pitchFamily="34" charset="0"/>
              </a:rPr>
              <a:t>Met ons jeugdwerk hopen we te bereiken dat de kinderen, tieners en jongeren God en zichzelf beter leren kennen, er nieuwe relaties en vriendschappen ontstaan en dat ze ook in hun dagelijks leven hun geloof (meer) handen en voeten kunnen geven. </a:t>
            </a:r>
          </a:p>
        </p:txBody>
      </p:sp>
      <p:sp>
        <p:nvSpPr>
          <p:cNvPr id="4" name="Tijdelijke aanduiding voor dianummer 3"/>
          <p:cNvSpPr>
            <a:spLocks noGrp="1"/>
          </p:cNvSpPr>
          <p:nvPr>
            <p:ph type="sldNum" sz="quarter" idx="5"/>
          </p:nvPr>
        </p:nvSpPr>
        <p:spPr/>
        <p:txBody>
          <a:bodyPr/>
          <a:lstStyle/>
          <a:p>
            <a:fld id="{1CF7C043-90B2-4B49-9277-2D768697FCD8}" type="slidenum">
              <a:rPr lang="nl-NL" smtClean="0"/>
              <a:t>2</a:t>
            </a:fld>
            <a:endParaRPr lang="nl-NL"/>
          </a:p>
        </p:txBody>
      </p:sp>
    </p:spTree>
    <p:extLst>
      <p:ext uri="{BB962C8B-B14F-4D97-AF65-F5344CB8AC3E}">
        <p14:creationId xmlns:p14="http://schemas.microsoft.com/office/powerpoint/2010/main" val="11037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effectLst/>
                <a:latin typeface="Arial" panose="020B0604020202020204" pitchFamily="34" charset="0"/>
              </a:rPr>
              <a:t>minimaal twee personen per onderdeel/subgroep nodig. Dit betekent minimaal tien </a:t>
            </a:r>
            <a:r>
              <a:rPr lang="nl-NL" b="0" i="0" dirty="0" err="1">
                <a:effectLst/>
                <a:latin typeface="Arial" panose="020B0604020202020204" pitchFamily="34" charset="0"/>
              </a:rPr>
              <a:t>PakaN</a:t>
            </a:r>
            <a:r>
              <a:rPr lang="nl-NL" b="0" i="0" dirty="0">
                <a:effectLst/>
                <a:latin typeface="Arial" panose="020B0604020202020204" pitchFamily="34" charset="0"/>
              </a:rPr>
              <a:t>!-leden, naast de voorzitter, secretaris en afgevaardigde DB/KK. In totaal dus twaalf á veertien personen. </a:t>
            </a:r>
          </a:p>
          <a:p>
            <a:pPr algn="l"/>
            <a:r>
              <a:rPr lang="nl-NL" b="0" i="0" dirty="0">
                <a:effectLst/>
                <a:latin typeface="Arial" panose="020B0604020202020204" pitchFamily="34" charset="0"/>
              </a:rPr>
              <a:t>Na de zomervakantie van 2023 zijn er nog zeven PaKaN!-leden. Vrijwilligers/ambtsdragers nodig! Ambtsdragers inroosteren bij diensten gericht op doelgroep PaKaN!</a:t>
            </a:r>
          </a:p>
          <a:p>
            <a:pPr algn="l"/>
            <a:r>
              <a:rPr lang="nl-NL" b="0" i="0" dirty="0">
                <a:effectLst/>
                <a:latin typeface="Arial" panose="020B0604020202020204" pitchFamily="34" charset="0"/>
              </a:rPr>
              <a:t>Vanaf januari 2024 t/m zomer afstudeerstage student Theologie; gaat meedraaien in o.a. Kliederkerk (doelgroep 4-12 jaar). Henry begeleid. </a:t>
            </a:r>
          </a:p>
          <a:p>
            <a:pPr algn="l"/>
            <a:r>
              <a:rPr lang="nl-NL" b="0" i="0" dirty="0">
                <a:effectLst/>
                <a:latin typeface="Arial" panose="020B0604020202020204" pitchFamily="34" charset="0"/>
              </a:rPr>
              <a:t>Zesweeks vergaderschema.</a:t>
            </a:r>
          </a:p>
          <a:p>
            <a:endParaRPr lang="nl-NL" dirty="0"/>
          </a:p>
        </p:txBody>
      </p:sp>
      <p:sp>
        <p:nvSpPr>
          <p:cNvPr id="4" name="Tijdelijke aanduiding voor dianummer 3"/>
          <p:cNvSpPr>
            <a:spLocks noGrp="1"/>
          </p:cNvSpPr>
          <p:nvPr>
            <p:ph type="sldNum" sz="quarter" idx="5"/>
          </p:nvPr>
        </p:nvSpPr>
        <p:spPr/>
        <p:txBody>
          <a:bodyPr/>
          <a:lstStyle/>
          <a:p>
            <a:fld id="{1CF7C043-90B2-4B49-9277-2D768697FCD8}" type="slidenum">
              <a:rPr lang="nl-NL" smtClean="0"/>
              <a:t>5</a:t>
            </a:fld>
            <a:endParaRPr lang="nl-NL"/>
          </a:p>
        </p:txBody>
      </p:sp>
    </p:spTree>
    <p:extLst>
      <p:ext uri="{BB962C8B-B14F-4D97-AF65-F5344CB8AC3E}">
        <p14:creationId xmlns:p14="http://schemas.microsoft.com/office/powerpoint/2010/main" val="330679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totaal 10 PaKaN!-diensten per jaar met andere invulling</a:t>
            </a:r>
          </a:p>
          <a:p>
            <a:r>
              <a:rPr lang="nl-NL" dirty="0"/>
              <a:t>Stagiaire Laura gaat ondersteunen bij activiteiten voor doelgroep 4-12 jaar</a:t>
            </a:r>
          </a:p>
        </p:txBody>
      </p:sp>
      <p:sp>
        <p:nvSpPr>
          <p:cNvPr id="4" name="Tijdelijke aanduiding voor dianummer 3"/>
          <p:cNvSpPr>
            <a:spLocks noGrp="1"/>
          </p:cNvSpPr>
          <p:nvPr>
            <p:ph type="sldNum" sz="quarter" idx="5"/>
          </p:nvPr>
        </p:nvSpPr>
        <p:spPr/>
        <p:txBody>
          <a:bodyPr/>
          <a:lstStyle/>
          <a:p>
            <a:fld id="{1CF7C043-90B2-4B49-9277-2D768697FCD8}" type="slidenum">
              <a:rPr lang="nl-NL" smtClean="0"/>
              <a:t>10</a:t>
            </a:fld>
            <a:endParaRPr lang="nl-NL"/>
          </a:p>
        </p:txBody>
      </p:sp>
    </p:spTree>
    <p:extLst>
      <p:ext uri="{BB962C8B-B14F-4D97-AF65-F5344CB8AC3E}">
        <p14:creationId xmlns:p14="http://schemas.microsoft.com/office/powerpoint/2010/main" val="373634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effectLst/>
                <a:latin typeface="Arial" panose="020B0604020202020204" pitchFamily="34" charset="0"/>
              </a:rPr>
              <a:t>Op deze punten willen we de komende jaren stappen maken, naast het blijven uitvoeren van de </a:t>
            </a:r>
          </a:p>
          <a:p>
            <a:pPr algn="l"/>
            <a:r>
              <a:rPr lang="nl-NL" b="0" i="0" dirty="0">
                <a:effectLst/>
                <a:latin typeface="Arial" panose="020B0604020202020204" pitchFamily="34" charset="0"/>
              </a:rPr>
              <a:t>bestaande jeugdwerk activiteiten.</a:t>
            </a:r>
          </a:p>
          <a:p>
            <a:endParaRPr lang="nl-NL" dirty="0"/>
          </a:p>
        </p:txBody>
      </p:sp>
      <p:sp>
        <p:nvSpPr>
          <p:cNvPr id="4" name="Tijdelijke aanduiding voor dianummer 3"/>
          <p:cNvSpPr>
            <a:spLocks noGrp="1"/>
          </p:cNvSpPr>
          <p:nvPr>
            <p:ph type="sldNum" sz="quarter" idx="5"/>
          </p:nvPr>
        </p:nvSpPr>
        <p:spPr/>
        <p:txBody>
          <a:bodyPr/>
          <a:lstStyle/>
          <a:p>
            <a:fld id="{1CF7C043-90B2-4B49-9277-2D768697FCD8}" type="slidenum">
              <a:rPr lang="nl-NL" smtClean="0"/>
              <a:t>18</a:t>
            </a:fld>
            <a:endParaRPr lang="nl-NL"/>
          </a:p>
        </p:txBody>
      </p:sp>
    </p:spTree>
    <p:extLst>
      <p:ext uri="{BB962C8B-B14F-4D97-AF65-F5344CB8AC3E}">
        <p14:creationId xmlns:p14="http://schemas.microsoft.com/office/powerpoint/2010/main" val="82248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effectLst/>
                <a:latin typeface="Arial" panose="020B0604020202020204" pitchFamily="34" charset="0"/>
              </a:rPr>
              <a:t>PaKaN! heeft een grote rol binnen het kerkenwerk en wil dit graag gezamenlijk met de beide kerkenraden en predikanten oppakken. Transparantie en vertrouwen zijn belangrijke woorden voor </a:t>
            </a:r>
          </a:p>
          <a:p>
            <a:pPr algn="l"/>
            <a:r>
              <a:rPr lang="nl-NL" b="0" i="0" dirty="0">
                <a:effectLst/>
                <a:latin typeface="Arial" panose="020B0604020202020204" pitchFamily="34" charset="0"/>
              </a:rPr>
              <a:t>ons en relatie is het sleutelwoord in het jeugdwerk. We vinden het belangrijk dat de gemeente achter ons staat, zodat we ons werk in vertrouwen uit kunnen voeren. </a:t>
            </a:r>
          </a:p>
          <a:p>
            <a:pPr algn="l"/>
            <a:r>
              <a:rPr lang="nl-NL" b="0" i="0" dirty="0">
                <a:effectLst/>
                <a:latin typeface="Arial" panose="020B0604020202020204" pitchFamily="34" charset="0"/>
              </a:rPr>
              <a:t>Ieder kwartaal geeft de penningmeester van PaKaN! het uitgaven overzicht door aan de </a:t>
            </a:r>
            <a:r>
              <a:rPr lang="nl-NL" b="0" i="0" dirty="0" err="1">
                <a:effectLst/>
                <a:latin typeface="Arial" panose="020B0604020202020204" pitchFamily="34" charset="0"/>
              </a:rPr>
              <a:t>CvKs</a:t>
            </a:r>
            <a:r>
              <a:rPr lang="nl-NL" b="0" i="0" dirty="0">
                <a:effectLst/>
                <a:latin typeface="Arial" panose="020B0604020202020204" pitchFamily="34" charset="0"/>
              </a:rPr>
              <a:t> van beide kerken.</a:t>
            </a:r>
          </a:p>
          <a:p>
            <a:pPr algn="l"/>
            <a:r>
              <a:rPr lang="nl-NL" dirty="0"/>
              <a:t>Richten op </a:t>
            </a:r>
            <a:r>
              <a:rPr lang="nl-NL" dirty="0" err="1"/>
              <a:t>instandhouden</a:t>
            </a:r>
            <a:r>
              <a:rPr lang="nl-NL" dirty="0"/>
              <a:t> </a:t>
            </a:r>
            <a:r>
              <a:rPr lang="nl-NL" b="0" i="0" dirty="0">
                <a:effectLst/>
                <a:latin typeface="Arial" panose="020B0604020202020204" pitchFamily="34" charset="0"/>
              </a:rPr>
              <a:t>jeugdwerk, beschikbare capaciteit van de vrijwilligers niet uit het oog verliezen.</a:t>
            </a:r>
          </a:p>
          <a:p>
            <a:endParaRPr lang="nl-NL" dirty="0"/>
          </a:p>
        </p:txBody>
      </p:sp>
      <p:sp>
        <p:nvSpPr>
          <p:cNvPr id="4" name="Tijdelijke aanduiding voor dianummer 3"/>
          <p:cNvSpPr>
            <a:spLocks noGrp="1"/>
          </p:cNvSpPr>
          <p:nvPr>
            <p:ph type="sldNum" sz="quarter" idx="5"/>
          </p:nvPr>
        </p:nvSpPr>
        <p:spPr/>
        <p:txBody>
          <a:bodyPr/>
          <a:lstStyle/>
          <a:p>
            <a:fld id="{1CF7C043-90B2-4B49-9277-2D768697FCD8}" type="slidenum">
              <a:rPr lang="nl-NL" smtClean="0"/>
              <a:t>19</a:t>
            </a:fld>
            <a:endParaRPr lang="nl-NL"/>
          </a:p>
        </p:txBody>
      </p:sp>
    </p:spTree>
    <p:extLst>
      <p:ext uri="{BB962C8B-B14F-4D97-AF65-F5344CB8AC3E}">
        <p14:creationId xmlns:p14="http://schemas.microsoft.com/office/powerpoint/2010/main" val="315703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275223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2DEBD99-E67B-497C-8D66-C0072572DEDB}" type="datetimeFigureOut">
              <a:rPr lang="nl-NL" smtClean="0"/>
              <a:pPr/>
              <a:t>19-4-2024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53473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3959607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1800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1542839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175937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1429608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2250708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380714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248BB-790F-C70A-A65D-D38F15DF27F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0FBC22F-0730-755D-30DC-AA2BA0E65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A44BBDC-CC74-9819-2808-719B8B141C02}"/>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87B1EEB8-12AE-B7F5-ECE1-4FC8143B5E9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B80E746-846C-8AC8-BCED-ED685C5C1DE2}"/>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2806524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9FA46-20FC-29A9-C0F0-065AA3F6143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0B3701-EB66-7F9F-7C1C-EA99475568D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8BBB45-9AAE-59F6-5092-548D53DDEC51}"/>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DD71CD8D-67F7-FE5F-FE74-35D6B1E263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C61ADE-B915-9239-7CE3-65F1B75980B3}"/>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141783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334186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637E5-B1EC-5A31-3C47-26838CF5FBA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51C4050-6582-1672-D798-45715A7292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8D7F772-DF1D-5E15-0DEA-F5C4A3DCFB3C}"/>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D1CB0E70-8D71-F634-A0AF-DCE4944DDD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7F3303-A965-117D-A4A3-4D1422F95E73}"/>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1957416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1884B-895A-5760-DE3C-85A08F23E5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8684CD-ADB5-A9BD-92CA-5F9D58A166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05DB8C2-CC6D-BDF5-CB5C-E18F2114896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04B529-2BFA-AC20-FAA6-547D72FAB127}"/>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EDE80382-2D03-F9F2-158C-848AF30FBB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7FABA7-A80E-42D8-7A28-372EFF156749}"/>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4188487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C37F2-C10B-5EA4-2D10-D4146B71794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A7EB70-FA53-94FD-AFEB-33D416105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A5DD64-6236-3188-1A45-6879BBC9AD9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EF3E72F-837D-4DC5-5048-16D068052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F73E654-61C0-CA1D-B7F6-98C1CAFE49A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EF4C379-353C-9428-51C9-3A582B3ADCB2}"/>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8" name="Tijdelijke aanduiding voor voettekst 7">
            <a:extLst>
              <a:ext uri="{FF2B5EF4-FFF2-40B4-BE49-F238E27FC236}">
                <a16:creationId xmlns:a16="http://schemas.microsoft.com/office/drawing/2014/main" id="{2FD512D2-F3FC-587B-1CF3-30EC6C2DBFD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FEB8F93-A736-7B6D-FEB1-A7FF83307B8A}"/>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240704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97B216-B8A2-2946-8563-701387A507D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476D3F-F1D1-2A16-E972-E27F06867A8B}"/>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4" name="Tijdelijke aanduiding voor voettekst 3">
            <a:extLst>
              <a:ext uri="{FF2B5EF4-FFF2-40B4-BE49-F238E27FC236}">
                <a16:creationId xmlns:a16="http://schemas.microsoft.com/office/drawing/2014/main" id="{11CD379E-CC40-F467-AAD7-9DA7ABF97CB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BB208ED-3AE3-5254-D68A-BDF709309D0B}"/>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3397029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A72BBC1-3696-E0CA-D1AB-6D1C3A410E66}"/>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3" name="Tijdelijke aanduiding voor voettekst 2">
            <a:extLst>
              <a:ext uri="{FF2B5EF4-FFF2-40B4-BE49-F238E27FC236}">
                <a16:creationId xmlns:a16="http://schemas.microsoft.com/office/drawing/2014/main" id="{0CD119A9-E2B2-E1AD-2B82-838216E212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A13E924-E6A9-ACD4-0920-26A55B48EA9B}"/>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395491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C54F8-30E1-8605-EA9A-1FE40218374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E3CA46F-DABE-4B81-F14B-2B34D4A28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82B1B5A-DBF6-B0CB-E325-99F61077F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0F422-284C-1430-257A-4E1390DC4E6D}"/>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4D3FF355-9559-7611-B728-BD9DAFEDC8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CC0D86F-E4D8-C8A8-0F35-55BD46808A91}"/>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1360922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F6BA8-0D28-F266-BD11-4B67C4C83A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5EDF3EB-47DA-E3CE-E9C2-24F2736F6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6D592E3-364B-41E5-0595-4133EF995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9075EC4-0D5A-7750-E9E0-BA9BEC152D6E}"/>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6" name="Tijdelijke aanduiding voor voettekst 5">
            <a:extLst>
              <a:ext uri="{FF2B5EF4-FFF2-40B4-BE49-F238E27FC236}">
                <a16:creationId xmlns:a16="http://schemas.microsoft.com/office/drawing/2014/main" id="{42EDFC55-EBAB-A01B-99DB-A31CEEFE7B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79C93F8-ABBE-4D08-93FE-625247A1260D}"/>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795643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C5AC18-6BDD-05CA-92F6-68A324AABD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835A8D0-7B54-BC0F-58E6-70BF2B620F1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5FAB2F-A4FF-685F-F0E3-60800ED057EE}"/>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17DDE221-629E-315F-AF1B-2A24D4C20AE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4FDC45-2FCC-31DC-8143-E9E7A8EF4570}"/>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562847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D5E687-8A9B-389D-F423-BD12ACCE54F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E945904-ACBC-106E-968F-FED5E42B3FB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F949CB0-6843-A5BD-24C8-9B34301A9B9E}"/>
              </a:ext>
            </a:extLst>
          </p:cNvPr>
          <p:cNvSpPr>
            <a:spLocks noGrp="1"/>
          </p:cNvSpPr>
          <p:nvPr>
            <p:ph type="dt" sz="half" idx="10"/>
          </p:nvPr>
        </p:nvSpPr>
        <p:spPr/>
        <p:txBody>
          <a:body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AEC9ADA7-C95D-7713-D590-94696951F1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51E77E-38EB-AC00-85BE-A591129FBD3A}"/>
              </a:ext>
            </a:extLst>
          </p:cNvPr>
          <p:cNvSpPr>
            <a:spLocks noGrp="1"/>
          </p:cNvSpPr>
          <p:nvPr>
            <p:ph type="sldNum" sz="quarter" idx="12"/>
          </p:nvPr>
        </p:nvSpPr>
        <p:spPr/>
        <p:txBody>
          <a:bodyPr/>
          <a:lstStyle/>
          <a:p>
            <a:fld id="{E3C0F854-C808-49B3-BA4C-748096BBE63B}" type="slidenum">
              <a:rPr lang="nl-NL" smtClean="0"/>
              <a:t>‹nr.›</a:t>
            </a:fld>
            <a:endParaRPr lang="nl-NL"/>
          </a:p>
        </p:txBody>
      </p:sp>
    </p:spTree>
    <p:extLst>
      <p:ext uri="{BB962C8B-B14F-4D97-AF65-F5344CB8AC3E}">
        <p14:creationId xmlns:p14="http://schemas.microsoft.com/office/powerpoint/2010/main" val="421609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299235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DEBD99-E67B-497C-8D66-C0072572DEDB}" type="datetimeFigureOut">
              <a:rPr lang="nl-NL" smtClean="0"/>
              <a:pPr/>
              <a:t>19-4-2024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34452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2DEBD99-E67B-497C-8D66-C0072572DEDB}" type="datetimeFigureOut">
              <a:rPr lang="nl-NL" smtClean="0"/>
              <a:pPr/>
              <a:t>19-4-2024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9324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69286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157483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B2DEBD99-E67B-497C-8D66-C0072572DEDB}" type="datetimeFigureOut">
              <a:rPr lang="nl-NL" smtClean="0"/>
              <a:pPr/>
              <a:t>19-4-2024</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155028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2DEBD99-E67B-497C-8D66-C0072572DEDB}" type="datetimeFigureOut">
              <a:rPr lang="nl-NL" smtClean="0"/>
              <a:pPr/>
              <a:t>19-4-2024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5AD55DE-C902-42EE-8AB6-8E5EC8449FB3}" type="slidenum">
              <a:rPr lang="nl-NL" smtClean="0"/>
              <a:pPr/>
              <a:t>‹nr.›</a:t>
            </a:fld>
            <a:endParaRPr lang="nl-NL"/>
          </a:p>
        </p:txBody>
      </p:sp>
    </p:spTree>
    <p:extLst>
      <p:ext uri="{BB962C8B-B14F-4D97-AF65-F5344CB8AC3E}">
        <p14:creationId xmlns:p14="http://schemas.microsoft.com/office/powerpoint/2010/main" val="205137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2DEBD99-E67B-497C-8D66-C0072572DEDB}" type="datetimeFigureOut">
              <a:rPr lang="nl-NL" smtClean="0"/>
              <a:pPr/>
              <a:t>19-4-2024</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5AD55DE-C902-42EE-8AB6-8E5EC8449FB3}" type="slidenum">
              <a:rPr lang="nl-NL" smtClean="0"/>
              <a:pPr/>
              <a:t>‹nr.›</a:t>
            </a:fld>
            <a:endParaRPr lang="nl-NL"/>
          </a:p>
        </p:txBody>
      </p:sp>
    </p:spTree>
    <p:extLst>
      <p:ext uri="{BB962C8B-B14F-4D97-AF65-F5344CB8AC3E}">
        <p14:creationId xmlns:p14="http://schemas.microsoft.com/office/powerpoint/2010/main" val="119362143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29661A1-896F-D898-DF90-CE75E1CD1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57E42D-728B-444A-063A-31F1D23BF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0EBF38-9825-4853-65F5-207448653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6D099C-D0CC-4425-ACE9-EE9C9BA0B7FD}" type="datetimeFigureOut">
              <a:rPr lang="nl-NL" smtClean="0"/>
              <a:t>19-4-2024</a:t>
            </a:fld>
            <a:endParaRPr lang="nl-NL"/>
          </a:p>
        </p:txBody>
      </p:sp>
      <p:sp>
        <p:nvSpPr>
          <p:cNvPr id="5" name="Tijdelijke aanduiding voor voettekst 4">
            <a:extLst>
              <a:ext uri="{FF2B5EF4-FFF2-40B4-BE49-F238E27FC236}">
                <a16:creationId xmlns:a16="http://schemas.microsoft.com/office/drawing/2014/main" id="{89EE292C-93A0-564A-23F3-BED9D4715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AE8C22E-6B93-06E8-CBBD-CE804A7D8F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0F854-C808-49B3-BA4C-748096BBE63B}" type="slidenum">
              <a:rPr lang="nl-NL" smtClean="0"/>
              <a:t>‹nr.›</a:t>
            </a:fld>
            <a:endParaRPr lang="nl-NL"/>
          </a:p>
        </p:txBody>
      </p:sp>
    </p:spTree>
    <p:extLst>
      <p:ext uri="{BB962C8B-B14F-4D97-AF65-F5344CB8AC3E}">
        <p14:creationId xmlns:p14="http://schemas.microsoft.com/office/powerpoint/2010/main" val="1258355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D3DCC-1EB1-E2A7-984B-6F2B58AE4D00}"/>
              </a:ext>
            </a:extLst>
          </p:cNvPr>
          <p:cNvSpPr>
            <a:spLocks noGrp="1"/>
          </p:cNvSpPr>
          <p:nvPr>
            <p:ph type="ctrTitle"/>
          </p:nvPr>
        </p:nvSpPr>
        <p:spPr/>
        <p:txBody>
          <a:bodyPr/>
          <a:lstStyle/>
          <a:p>
            <a:r>
              <a:rPr lang="nl-NL" b="1" dirty="0"/>
              <a:t>Beleidsplan </a:t>
            </a:r>
            <a:r>
              <a:rPr lang="nl-NL" b="1" err="1"/>
              <a:t>PaKaN</a:t>
            </a:r>
            <a:r>
              <a:rPr lang="nl-NL" b="1" dirty="0"/>
              <a:t>! </a:t>
            </a:r>
            <a:r>
              <a:rPr lang="nl-NL" sz="2800" b="1" dirty="0"/>
              <a:t>2023-2025</a:t>
            </a:r>
          </a:p>
        </p:txBody>
      </p:sp>
      <p:sp>
        <p:nvSpPr>
          <p:cNvPr id="3" name="Ondertitel 2">
            <a:extLst>
              <a:ext uri="{FF2B5EF4-FFF2-40B4-BE49-F238E27FC236}">
                <a16:creationId xmlns:a16="http://schemas.microsoft.com/office/drawing/2014/main" id="{43A558A0-FC23-CE0C-4416-1D34489B2078}"/>
              </a:ext>
            </a:extLst>
          </p:cNvPr>
          <p:cNvSpPr>
            <a:spLocks noGrp="1"/>
          </p:cNvSpPr>
          <p:nvPr>
            <p:ph type="subTitle" idx="1"/>
          </p:nvPr>
        </p:nvSpPr>
        <p:spPr/>
        <p:txBody>
          <a:bodyPr>
            <a:normAutofit/>
          </a:bodyPr>
          <a:lstStyle/>
          <a:p>
            <a:r>
              <a:rPr lang="nl-NL" sz="2400" b="1" dirty="0"/>
              <a:t>Jeugdwerk </a:t>
            </a:r>
            <a:r>
              <a:rPr lang="nl-NL" sz="2400" b="1" dirty="0" err="1"/>
              <a:t>pkn</a:t>
            </a:r>
            <a:r>
              <a:rPr lang="nl-NL" sz="2400" b="1" dirty="0"/>
              <a:t> Ommen </a:t>
            </a:r>
          </a:p>
        </p:txBody>
      </p:sp>
      <p:pic>
        <p:nvPicPr>
          <p:cNvPr id="5" name="Afbeelding 4">
            <a:extLst>
              <a:ext uri="{FF2B5EF4-FFF2-40B4-BE49-F238E27FC236}">
                <a16:creationId xmlns:a16="http://schemas.microsoft.com/office/drawing/2014/main" id="{E01C171A-01D0-CF26-169D-7AC3FAEA1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676" y="396923"/>
            <a:ext cx="5125201" cy="2907775"/>
          </a:xfrm>
          <a:prstGeom prst="rect">
            <a:avLst/>
          </a:prstGeom>
        </p:spPr>
      </p:pic>
    </p:spTree>
    <p:extLst>
      <p:ext uri="{BB962C8B-B14F-4D97-AF65-F5344CB8AC3E}">
        <p14:creationId xmlns:p14="http://schemas.microsoft.com/office/powerpoint/2010/main" val="1376008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2" y="2478611"/>
            <a:ext cx="10675815" cy="4031246"/>
          </a:xfrm>
        </p:spPr>
        <p:txBody>
          <a:bodyPr vert="horz" lIns="91440" tIns="45720" rIns="91440" bIns="45720" rtlCol="0" anchor="t">
            <a:normAutofit/>
          </a:bodyPr>
          <a:lstStyle/>
          <a:p>
            <a:r>
              <a:rPr lang="nl-NL" sz="2600" b="1" dirty="0"/>
              <a:t>Kindernevendienst (GK &amp; HK elke week) /kinderdienst (GK 1 keer per maand)</a:t>
            </a:r>
          </a:p>
          <a:p>
            <a:r>
              <a:rPr lang="nl-NL" sz="2600" b="1" dirty="0" err="1"/>
              <a:t>Doelgroepdiensten</a:t>
            </a:r>
            <a:r>
              <a:rPr lang="nl-NL" sz="2600" b="1" dirty="0"/>
              <a:t> o.a. Jonge gezinnendiensten (4 x per jaar) </a:t>
            </a:r>
          </a:p>
          <a:p>
            <a:r>
              <a:rPr lang="nl-NL" sz="2600" b="1" dirty="0" err="1"/>
              <a:t>Bible</a:t>
            </a:r>
            <a:r>
              <a:rPr lang="nl-NL" sz="2600" b="1" dirty="0"/>
              <a:t> Basics (groep 7 en groep 8) (1 keer per maand)</a:t>
            </a:r>
          </a:p>
          <a:p>
            <a:r>
              <a:rPr lang="nl-NL" sz="2600" b="1" dirty="0"/>
              <a:t>Kinderkoor (meer dan 50 kinderen) </a:t>
            </a:r>
          </a:p>
          <a:p>
            <a:r>
              <a:rPr lang="nl-NL" sz="2600" b="1" dirty="0" err="1"/>
              <a:t>Njoy</a:t>
            </a:r>
            <a:r>
              <a:rPr lang="nl-NL" sz="2600" b="1" dirty="0"/>
              <a:t> (Club Ommen) Wiki club (Witharen/Vinkenbuurt) (elke week)</a:t>
            </a:r>
          </a:p>
          <a:p>
            <a:endParaRPr lang="nl-NL" dirty="0"/>
          </a:p>
          <a:p>
            <a:endParaRPr lang="nl-NL" dirty="0"/>
          </a:p>
        </p:txBody>
      </p:sp>
      <p:sp>
        <p:nvSpPr>
          <p:cNvPr id="4" name="Tekstvak 3">
            <a:extLst>
              <a:ext uri="{FF2B5EF4-FFF2-40B4-BE49-F238E27FC236}">
                <a16:creationId xmlns:a16="http://schemas.microsoft.com/office/drawing/2014/main" id="{093B196B-2525-35A3-1273-F3599B52D07F}"/>
              </a:ext>
            </a:extLst>
          </p:cNvPr>
          <p:cNvSpPr txBox="1"/>
          <p:nvPr/>
        </p:nvSpPr>
        <p:spPr>
          <a:xfrm>
            <a:off x="4397228" y="1268473"/>
            <a:ext cx="2238464" cy="584775"/>
          </a:xfrm>
          <a:prstGeom prst="rect">
            <a:avLst/>
          </a:prstGeom>
          <a:solidFill>
            <a:srgbClr val="F5A408"/>
          </a:solidFill>
        </p:spPr>
        <p:txBody>
          <a:bodyPr wrap="square" rtlCol="0">
            <a:spAutoFit/>
          </a:bodyPr>
          <a:lstStyle/>
          <a:p>
            <a:pPr algn="ctr"/>
            <a:r>
              <a:rPr lang="nl-NL" sz="3200" dirty="0"/>
              <a:t>4-12 jaar </a:t>
            </a:r>
          </a:p>
        </p:txBody>
      </p:sp>
    </p:spTree>
    <p:extLst>
      <p:ext uri="{BB962C8B-B14F-4D97-AF65-F5344CB8AC3E}">
        <p14:creationId xmlns:p14="http://schemas.microsoft.com/office/powerpoint/2010/main" val="366490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746F-6895-B266-A42D-1F0B6F2C8925}"/>
            </a:ext>
          </a:extLst>
        </p:cNvPr>
        <p:cNvGrpSpPr/>
        <p:nvPr/>
      </p:nvGrpSpPr>
      <p:grpSpPr>
        <a:xfrm>
          <a:off x="0" y="0"/>
          <a:ext cx="0" cy="0"/>
          <a:chOff x="0" y="0"/>
          <a:chExt cx="0" cy="0"/>
        </a:xfrm>
      </p:grpSpPr>
      <p:sp>
        <p:nvSpPr>
          <p:cNvPr id="6" name="Ondertitel 2">
            <a:extLst>
              <a:ext uri="{FF2B5EF4-FFF2-40B4-BE49-F238E27FC236}">
                <a16:creationId xmlns:a16="http://schemas.microsoft.com/office/drawing/2014/main" id="{1B2F0297-8937-B8C0-B041-5E3B6E23FC98}"/>
              </a:ext>
            </a:extLst>
          </p:cNvPr>
          <p:cNvSpPr txBox="1">
            <a:spLocks/>
          </p:cNvSpPr>
          <p:nvPr/>
        </p:nvSpPr>
        <p:spPr>
          <a:xfrm>
            <a:off x="112542" y="1406770"/>
            <a:ext cx="2644726" cy="2996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Bible</a:t>
            </a: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Basics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Groep 7 en 8</a:t>
            </a:r>
          </a:p>
        </p:txBody>
      </p:sp>
      <p:pic>
        <p:nvPicPr>
          <p:cNvPr id="4" name="Afbeelding 3" descr="Afbeelding met tekst, kleding, Menselijk gezicht, person&#10;&#10;Automatisch gegenereerde beschrijving">
            <a:extLst>
              <a:ext uri="{FF2B5EF4-FFF2-40B4-BE49-F238E27FC236}">
                <a16:creationId xmlns:a16="http://schemas.microsoft.com/office/drawing/2014/main" id="{D666B709-F314-28E3-96EB-230DBF072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3632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3" y="2478611"/>
            <a:ext cx="8946541" cy="4031246"/>
          </a:xfrm>
        </p:spPr>
        <p:txBody>
          <a:bodyPr>
            <a:normAutofit/>
          </a:bodyPr>
          <a:lstStyle/>
          <a:p>
            <a:r>
              <a:rPr lang="nl-NL" sz="2400" b="1" dirty="0"/>
              <a:t>10er Dienst (1 x per maand)</a:t>
            </a:r>
          </a:p>
          <a:p>
            <a:r>
              <a:rPr lang="nl-NL" sz="2400" b="1" dirty="0"/>
              <a:t>Optioneel: 10er Club (elke 14 dagen)</a:t>
            </a:r>
          </a:p>
          <a:p>
            <a:r>
              <a:rPr lang="nl-NL" sz="2400" b="1" dirty="0"/>
              <a:t>Catechisatie (elke 14 dagen)</a:t>
            </a:r>
          </a:p>
          <a:p>
            <a:r>
              <a:rPr lang="nl-NL" sz="2400" b="1" dirty="0"/>
              <a:t>Jeugddiaconaat / World </a:t>
            </a:r>
            <a:r>
              <a:rPr lang="nl-NL" sz="2400" b="1" dirty="0" err="1"/>
              <a:t>Servants</a:t>
            </a:r>
            <a:endParaRPr lang="nl-NL" sz="2400" b="1" dirty="0"/>
          </a:p>
          <a:p>
            <a:r>
              <a:rPr lang="nl-NL" sz="2400" b="1" dirty="0"/>
              <a:t>Activiteiten (Paaswake, </a:t>
            </a:r>
            <a:r>
              <a:rPr lang="nl-NL" sz="2400" b="1" dirty="0" err="1"/>
              <a:t>EO-jongerendag</a:t>
            </a:r>
            <a:r>
              <a:rPr lang="nl-NL" sz="2400" b="1" dirty="0"/>
              <a:t>, </a:t>
            </a:r>
          </a:p>
          <a:p>
            <a:pPr>
              <a:buNone/>
            </a:pPr>
            <a:r>
              <a:rPr lang="nl-NL" sz="2400" b="1" dirty="0"/>
              <a:t>	nacht zonder dak) </a:t>
            </a:r>
          </a:p>
          <a:p>
            <a:endParaRPr lang="nl-NL" dirty="0"/>
          </a:p>
        </p:txBody>
      </p:sp>
      <p:sp>
        <p:nvSpPr>
          <p:cNvPr id="4" name="Tekstvak 3">
            <a:extLst>
              <a:ext uri="{FF2B5EF4-FFF2-40B4-BE49-F238E27FC236}">
                <a16:creationId xmlns:a16="http://schemas.microsoft.com/office/drawing/2014/main" id="{093B196B-2525-35A3-1273-F3599B52D07F}"/>
              </a:ext>
            </a:extLst>
          </p:cNvPr>
          <p:cNvSpPr txBox="1"/>
          <p:nvPr/>
        </p:nvSpPr>
        <p:spPr>
          <a:xfrm>
            <a:off x="4397228" y="1268473"/>
            <a:ext cx="2238464" cy="584775"/>
          </a:xfrm>
          <a:prstGeom prst="rect">
            <a:avLst/>
          </a:prstGeom>
          <a:solidFill>
            <a:srgbClr val="F5A408"/>
          </a:solidFill>
        </p:spPr>
        <p:txBody>
          <a:bodyPr wrap="square" rtlCol="0">
            <a:spAutoFit/>
          </a:bodyPr>
          <a:lstStyle/>
          <a:p>
            <a:pPr algn="ctr"/>
            <a:r>
              <a:rPr lang="nl-NL" sz="3200" dirty="0"/>
              <a:t>12 -16 jaar </a:t>
            </a:r>
          </a:p>
        </p:txBody>
      </p:sp>
      <p:grpSp>
        <p:nvGrpSpPr>
          <p:cNvPr id="5" name="Groep 4">
            <a:extLst>
              <a:ext uri="{FF2B5EF4-FFF2-40B4-BE49-F238E27FC236}">
                <a16:creationId xmlns:a16="http://schemas.microsoft.com/office/drawing/2014/main" id="{B526E211-2109-95D6-8CE1-BA878438D062}"/>
              </a:ext>
            </a:extLst>
          </p:cNvPr>
          <p:cNvGrpSpPr/>
          <p:nvPr/>
        </p:nvGrpSpPr>
        <p:grpSpPr>
          <a:xfrm>
            <a:off x="7923681" y="2349401"/>
            <a:ext cx="3870779" cy="3948546"/>
            <a:chOff x="1431993" y="322901"/>
            <a:chExt cx="3870779" cy="3948546"/>
          </a:xfrm>
        </p:grpSpPr>
        <p:sp>
          <p:nvSpPr>
            <p:cNvPr id="18" name="Ovaal 17">
              <a:extLst>
                <a:ext uri="{FF2B5EF4-FFF2-40B4-BE49-F238E27FC236}">
                  <a16:creationId xmlns:a16="http://schemas.microsoft.com/office/drawing/2014/main" id="{5C5A2593-BCF8-ECF1-98A6-FE5997CE2C5C}"/>
                </a:ext>
              </a:extLst>
            </p:cNvPr>
            <p:cNvSpPr/>
            <p:nvPr/>
          </p:nvSpPr>
          <p:spPr>
            <a:xfrm>
              <a:off x="1431993" y="322901"/>
              <a:ext cx="3870779" cy="394854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nl-NL"/>
            </a:p>
          </p:txBody>
        </p:sp>
        <p:sp>
          <p:nvSpPr>
            <p:cNvPr id="19" name="Ovaal 4">
              <a:extLst>
                <a:ext uri="{FF2B5EF4-FFF2-40B4-BE49-F238E27FC236}">
                  <a16:creationId xmlns:a16="http://schemas.microsoft.com/office/drawing/2014/main" id="{579CF0A6-854E-7777-876E-44A54775D598}"/>
                </a:ext>
              </a:extLst>
            </p:cNvPr>
            <p:cNvSpPr txBox="1"/>
            <p:nvPr/>
          </p:nvSpPr>
          <p:spPr>
            <a:xfrm>
              <a:off x="1998855" y="901152"/>
              <a:ext cx="2737055" cy="2792044"/>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nl-NL" sz="6500" kern="1200" dirty="0"/>
            </a:p>
          </p:txBody>
        </p:sp>
      </p:grpSp>
      <p:grpSp>
        <p:nvGrpSpPr>
          <p:cNvPr id="6" name="Groep 5">
            <a:extLst>
              <a:ext uri="{FF2B5EF4-FFF2-40B4-BE49-F238E27FC236}">
                <a16:creationId xmlns:a16="http://schemas.microsoft.com/office/drawing/2014/main" id="{01872218-EA87-E497-04FD-3C3E533DE85B}"/>
              </a:ext>
            </a:extLst>
          </p:cNvPr>
          <p:cNvGrpSpPr/>
          <p:nvPr/>
        </p:nvGrpSpPr>
        <p:grpSpPr>
          <a:xfrm>
            <a:off x="9240198" y="2849688"/>
            <a:ext cx="1279595" cy="2023989"/>
            <a:chOff x="2837204" y="693978"/>
            <a:chExt cx="1180940" cy="2023989"/>
          </a:xfrm>
        </p:grpSpPr>
        <p:sp>
          <p:nvSpPr>
            <p:cNvPr id="16" name="Ovaal 15">
              <a:extLst>
                <a:ext uri="{FF2B5EF4-FFF2-40B4-BE49-F238E27FC236}">
                  <a16:creationId xmlns:a16="http://schemas.microsoft.com/office/drawing/2014/main" id="{A91E6C4E-FB5E-8A8F-4203-C61670EFB2AC}"/>
                </a:ext>
              </a:extLst>
            </p:cNvPr>
            <p:cNvSpPr/>
            <p:nvPr/>
          </p:nvSpPr>
          <p:spPr>
            <a:xfrm>
              <a:off x="2837204" y="693978"/>
              <a:ext cx="1180940" cy="202398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nl-NL"/>
            </a:p>
          </p:txBody>
        </p:sp>
        <p:sp>
          <p:nvSpPr>
            <p:cNvPr id="17" name="Ovaal 6">
              <a:extLst>
                <a:ext uri="{FF2B5EF4-FFF2-40B4-BE49-F238E27FC236}">
                  <a16:creationId xmlns:a16="http://schemas.microsoft.com/office/drawing/2014/main" id="{E15F885E-07A5-F7F0-CB82-98F79079DB65}"/>
                </a:ext>
              </a:extLst>
            </p:cNvPr>
            <p:cNvSpPr txBox="1"/>
            <p:nvPr/>
          </p:nvSpPr>
          <p:spPr>
            <a:xfrm>
              <a:off x="3010149" y="990384"/>
              <a:ext cx="835050" cy="143117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t>Catechisatie</a:t>
              </a:r>
            </a:p>
          </p:txBody>
        </p:sp>
      </p:grpSp>
      <p:grpSp>
        <p:nvGrpSpPr>
          <p:cNvPr id="7" name="Groep 6">
            <a:extLst>
              <a:ext uri="{FF2B5EF4-FFF2-40B4-BE49-F238E27FC236}">
                <a16:creationId xmlns:a16="http://schemas.microsoft.com/office/drawing/2014/main" id="{EC4A145E-68F7-6AE9-28F2-4AB46012B887}"/>
              </a:ext>
            </a:extLst>
          </p:cNvPr>
          <p:cNvGrpSpPr/>
          <p:nvPr/>
        </p:nvGrpSpPr>
        <p:grpSpPr>
          <a:xfrm>
            <a:off x="9589107" y="3938734"/>
            <a:ext cx="1843429" cy="1082666"/>
            <a:chOff x="3186112" y="1783024"/>
            <a:chExt cx="1843429" cy="1082666"/>
          </a:xfrm>
        </p:grpSpPr>
        <p:sp>
          <p:nvSpPr>
            <p:cNvPr id="14" name="Ovaal 13">
              <a:extLst>
                <a:ext uri="{FF2B5EF4-FFF2-40B4-BE49-F238E27FC236}">
                  <a16:creationId xmlns:a16="http://schemas.microsoft.com/office/drawing/2014/main" id="{5178D290-249F-5247-280D-1C06E2D4EA2F}"/>
                </a:ext>
              </a:extLst>
            </p:cNvPr>
            <p:cNvSpPr/>
            <p:nvPr/>
          </p:nvSpPr>
          <p:spPr>
            <a:xfrm>
              <a:off x="3186112" y="1783024"/>
              <a:ext cx="1843429" cy="108266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nl-NL"/>
            </a:p>
          </p:txBody>
        </p:sp>
        <p:sp>
          <p:nvSpPr>
            <p:cNvPr id="15" name="Ovaal 8">
              <a:extLst>
                <a:ext uri="{FF2B5EF4-FFF2-40B4-BE49-F238E27FC236}">
                  <a16:creationId xmlns:a16="http://schemas.microsoft.com/office/drawing/2014/main" id="{0A3E471C-6D84-107D-6610-B8175C2B061A}"/>
                </a:ext>
              </a:extLst>
            </p:cNvPr>
            <p:cNvSpPr txBox="1"/>
            <p:nvPr/>
          </p:nvSpPr>
          <p:spPr>
            <a:xfrm>
              <a:off x="3456076" y="1941577"/>
              <a:ext cx="1303501" cy="7655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t>Club</a:t>
              </a:r>
            </a:p>
          </p:txBody>
        </p:sp>
      </p:grpSp>
      <p:grpSp>
        <p:nvGrpSpPr>
          <p:cNvPr id="8" name="Groep 7">
            <a:extLst>
              <a:ext uri="{FF2B5EF4-FFF2-40B4-BE49-F238E27FC236}">
                <a16:creationId xmlns:a16="http://schemas.microsoft.com/office/drawing/2014/main" id="{5A6626F8-0D0E-4AB5-FD8D-DFB57BB3B168}"/>
              </a:ext>
            </a:extLst>
          </p:cNvPr>
          <p:cNvGrpSpPr/>
          <p:nvPr/>
        </p:nvGrpSpPr>
        <p:grpSpPr>
          <a:xfrm>
            <a:off x="9317108" y="4323674"/>
            <a:ext cx="1202685" cy="1711564"/>
            <a:chOff x="2914113" y="2167964"/>
            <a:chExt cx="1006215" cy="1711564"/>
          </a:xfrm>
        </p:grpSpPr>
        <p:sp>
          <p:nvSpPr>
            <p:cNvPr id="12" name="Ovaal 11">
              <a:extLst>
                <a:ext uri="{FF2B5EF4-FFF2-40B4-BE49-F238E27FC236}">
                  <a16:creationId xmlns:a16="http://schemas.microsoft.com/office/drawing/2014/main" id="{71B0AB53-E8A6-51E7-4207-13E32B6F32D4}"/>
                </a:ext>
              </a:extLst>
            </p:cNvPr>
            <p:cNvSpPr/>
            <p:nvPr/>
          </p:nvSpPr>
          <p:spPr>
            <a:xfrm>
              <a:off x="2914113" y="2167964"/>
              <a:ext cx="1006215" cy="171156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nl-NL"/>
            </a:p>
          </p:txBody>
        </p:sp>
        <p:sp>
          <p:nvSpPr>
            <p:cNvPr id="13" name="Ovaal 10">
              <a:extLst>
                <a:ext uri="{FF2B5EF4-FFF2-40B4-BE49-F238E27FC236}">
                  <a16:creationId xmlns:a16="http://schemas.microsoft.com/office/drawing/2014/main" id="{439F45A2-6153-1328-30F6-7373FCA68590}"/>
                </a:ext>
              </a:extLst>
            </p:cNvPr>
            <p:cNvSpPr txBox="1"/>
            <p:nvPr/>
          </p:nvSpPr>
          <p:spPr>
            <a:xfrm>
              <a:off x="3061470" y="2418617"/>
              <a:ext cx="711501" cy="121025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t>Activiteiten</a:t>
              </a:r>
            </a:p>
          </p:txBody>
        </p:sp>
      </p:grpSp>
      <p:grpSp>
        <p:nvGrpSpPr>
          <p:cNvPr id="9" name="Groep 8">
            <a:extLst>
              <a:ext uri="{FF2B5EF4-FFF2-40B4-BE49-F238E27FC236}">
                <a16:creationId xmlns:a16="http://schemas.microsoft.com/office/drawing/2014/main" id="{9B506389-7139-A8AD-E10C-7EDF06F96B64}"/>
              </a:ext>
            </a:extLst>
          </p:cNvPr>
          <p:cNvGrpSpPr/>
          <p:nvPr/>
        </p:nvGrpSpPr>
        <p:grpSpPr>
          <a:xfrm>
            <a:off x="8137043" y="3871293"/>
            <a:ext cx="1930109" cy="1217546"/>
            <a:chOff x="1734048" y="1715583"/>
            <a:chExt cx="1930109" cy="1217546"/>
          </a:xfrm>
        </p:grpSpPr>
        <p:sp>
          <p:nvSpPr>
            <p:cNvPr id="10" name="Ovaal 9">
              <a:extLst>
                <a:ext uri="{FF2B5EF4-FFF2-40B4-BE49-F238E27FC236}">
                  <a16:creationId xmlns:a16="http://schemas.microsoft.com/office/drawing/2014/main" id="{9032B6BB-56E9-9572-7E92-21D336F72712}"/>
                </a:ext>
              </a:extLst>
            </p:cNvPr>
            <p:cNvSpPr/>
            <p:nvPr/>
          </p:nvSpPr>
          <p:spPr>
            <a:xfrm>
              <a:off x="1734048" y="1715583"/>
              <a:ext cx="1930109" cy="121754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nl-NL"/>
            </a:p>
          </p:txBody>
        </p:sp>
        <p:sp>
          <p:nvSpPr>
            <p:cNvPr id="11" name="Ovaal 12">
              <a:extLst>
                <a:ext uri="{FF2B5EF4-FFF2-40B4-BE49-F238E27FC236}">
                  <a16:creationId xmlns:a16="http://schemas.microsoft.com/office/drawing/2014/main" id="{1E7A2EFA-184D-41E7-A802-182474A11BD6}"/>
                </a:ext>
              </a:extLst>
            </p:cNvPr>
            <p:cNvSpPr txBox="1"/>
            <p:nvPr/>
          </p:nvSpPr>
          <p:spPr>
            <a:xfrm>
              <a:off x="2016706" y="1893888"/>
              <a:ext cx="1364793" cy="8609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kern="1200" dirty="0"/>
                <a:t>10erDiensten</a:t>
              </a:r>
            </a:p>
          </p:txBody>
        </p:sp>
      </p:grpSp>
    </p:spTree>
    <p:extLst>
      <p:ext uri="{BB962C8B-B14F-4D97-AF65-F5344CB8AC3E}">
        <p14:creationId xmlns:p14="http://schemas.microsoft.com/office/powerpoint/2010/main" val="1385588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9036F-B66E-F6F8-63C8-568D5D128990}"/>
            </a:ext>
          </a:extLst>
        </p:cNvPr>
        <p:cNvGrpSpPr/>
        <p:nvPr/>
      </p:nvGrpSpPr>
      <p:grpSpPr>
        <a:xfrm>
          <a:off x="0" y="0"/>
          <a:ext cx="0" cy="0"/>
          <a:chOff x="0" y="0"/>
          <a:chExt cx="0" cy="0"/>
        </a:xfrm>
      </p:grpSpPr>
      <p:sp>
        <p:nvSpPr>
          <p:cNvPr id="3" name="Ondertitel 2">
            <a:extLst>
              <a:ext uri="{FF2B5EF4-FFF2-40B4-BE49-F238E27FC236}">
                <a16:creationId xmlns:a16="http://schemas.microsoft.com/office/drawing/2014/main" id="{EF009EF7-C785-F60B-6B4C-6DF1CC6DFE52}"/>
              </a:ext>
            </a:extLst>
          </p:cNvPr>
          <p:cNvSpPr>
            <a:spLocks noGrp="1"/>
          </p:cNvSpPr>
          <p:nvPr>
            <p:ph type="subTitle" idx="1"/>
          </p:nvPr>
        </p:nvSpPr>
        <p:spPr>
          <a:xfrm>
            <a:off x="1" y="6325186"/>
            <a:ext cx="12191999" cy="532814"/>
          </a:xfrm>
          <a:solidFill>
            <a:schemeClr val="accent2">
              <a:lumMod val="75000"/>
            </a:schemeClr>
          </a:solidFill>
        </p:spPr>
        <p:txBody>
          <a:bodyPr/>
          <a:lstStyle/>
          <a:p>
            <a:r>
              <a:rPr lang="nl-NL" dirty="0">
                <a:latin typeface="Arial Black" panose="020B0A04020102020204" pitchFamily="34" charset="0"/>
              </a:rPr>
              <a:t>10er Dienst in Pand 25</a:t>
            </a:r>
          </a:p>
        </p:txBody>
      </p:sp>
      <p:pic>
        <p:nvPicPr>
          <p:cNvPr id="4" name="Afbeelding 3" descr="Afbeelding met kleding, overdekt, persoon, tafel&#10;&#10;Automatisch gegenereerde beschrijving">
            <a:extLst>
              <a:ext uri="{FF2B5EF4-FFF2-40B4-BE49-F238E27FC236}">
                <a16:creationId xmlns:a16="http://schemas.microsoft.com/office/drawing/2014/main" id="{530CC282-0C9C-62F3-27CD-9AFA0E717100}"/>
              </a:ext>
            </a:extLst>
          </p:cNvPr>
          <p:cNvPicPr>
            <a:picLocks noChangeAspect="1"/>
          </p:cNvPicPr>
          <p:nvPr/>
        </p:nvPicPr>
        <p:blipFill rotWithShape="1">
          <a:blip r:embed="rId2">
            <a:extLst>
              <a:ext uri="{28A0092B-C50C-407E-A947-70E740481C1C}">
                <a14:useLocalDpi xmlns:a14="http://schemas.microsoft.com/office/drawing/2010/main" val="0"/>
              </a:ext>
            </a:extLst>
          </a:blip>
          <a:srcRect t="21095" b="6667"/>
          <a:stretch/>
        </p:blipFill>
        <p:spPr>
          <a:xfrm>
            <a:off x="0" y="-280331"/>
            <a:ext cx="12192000" cy="6605517"/>
          </a:xfrm>
          <a:prstGeom prst="rect">
            <a:avLst/>
          </a:prstGeom>
        </p:spPr>
      </p:pic>
    </p:spTree>
    <p:extLst>
      <p:ext uri="{BB962C8B-B14F-4D97-AF65-F5344CB8AC3E}">
        <p14:creationId xmlns:p14="http://schemas.microsoft.com/office/powerpoint/2010/main" val="230540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3" y="1720380"/>
            <a:ext cx="8946541" cy="4316626"/>
          </a:xfrm>
        </p:spPr>
        <p:txBody>
          <a:bodyPr>
            <a:normAutofit fontScale="92500" lnSpcReduction="10000"/>
          </a:bodyPr>
          <a:lstStyle/>
          <a:p>
            <a:r>
              <a:rPr lang="nl-NL" sz="2400" b="1" dirty="0"/>
              <a:t>10erDienst </a:t>
            </a:r>
          </a:p>
          <a:p>
            <a:r>
              <a:rPr lang="nl-NL" sz="2400" b="1" dirty="0"/>
              <a:t>I </a:t>
            </a:r>
            <a:r>
              <a:rPr lang="nl-NL" sz="2400" b="1" dirty="0" err="1"/>
              <a:t>believe</a:t>
            </a:r>
            <a:r>
              <a:rPr lang="nl-NL" sz="2400" b="1" dirty="0"/>
              <a:t>?!: inhoudelijke verdieping </a:t>
            </a:r>
          </a:p>
          <a:p>
            <a:r>
              <a:rPr lang="nl-NL" sz="2400" b="1" dirty="0" err="1"/>
              <a:t>Youth</a:t>
            </a:r>
            <a:r>
              <a:rPr lang="nl-NL" sz="2400" b="1" dirty="0"/>
              <a:t> </a:t>
            </a:r>
            <a:r>
              <a:rPr lang="nl-NL" sz="2400" b="1" dirty="0" err="1"/>
              <a:t>Alpha</a:t>
            </a:r>
            <a:r>
              <a:rPr lang="nl-NL" sz="2400" b="1" dirty="0"/>
              <a:t> (samen met andere kerken) </a:t>
            </a:r>
          </a:p>
          <a:p>
            <a:r>
              <a:rPr lang="nl-NL" sz="2400" b="1" dirty="0"/>
              <a:t>Jeugddiaconaat /World </a:t>
            </a:r>
            <a:r>
              <a:rPr lang="nl-NL" sz="2400" b="1" dirty="0" err="1"/>
              <a:t>Servants</a:t>
            </a:r>
            <a:endParaRPr lang="nl-NL" sz="2400" b="1" dirty="0"/>
          </a:p>
          <a:p>
            <a:r>
              <a:rPr lang="nl-NL" sz="2400" b="1" dirty="0"/>
              <a:t>Activiteiten (EOJD, Paaswake, nacht zonder dak)</a:t>
            </a:r>
          </a:p>
          <a:p>
            <a:endParaRPr lang="nl-NL" sz="2400" b="1" dirty="0"/>
          </a:p>
          <a:p>
            <a:endParaRPr lang="nl-NL" sz="2400" b="1" dirty="0"/>
          </a:p>
          <a:p>
            <a:endParaRPr lang="nl-NL" sz="2400" b="1" dirty="0"/>
          </a:p>
          <a:p>
            <a:r>
              <a:rPr lang="nl-NL" sz="2400" b="1" dirty="0"/>
              <a:t>At Eleven: Anders kerk-voor en door deelnemers; ook bezocht door ouders met tieners/16+</a:t>
            </a:r>
          </a:p>
          <a:p>
            <a:endParaRPr lang="nl-NL" sz="2400" b="1" dirty="0"/>
          </a:p>
          <a:p>
            <a:endParaRPr lang="nl-NL" sz="2400" b="1" dirty="0"/>
          </a:p>
          <a:p>
            <a:endParaRPr lang="nl-NL" dirty="0"/>
          </a:p>
          <a:p>
            <a:endParaRPr lang="nl-NL" dirty="0"/>
          </a:p>
        </p:txBody>
      </p:sp>
      <p:sp>
        <p:nvSpPr>
          <p:cNvPr id="4" name="Tekstvak 3">
            <a:extLst>
              <a:ext uri="{FF2B5EF4-FFF2-40B4-BE49-F238E27FC236}">
                <a16:creationId xmlns:a16="http://schemas.microsoft.com/office/drawing/2014/main" id="{093B196B-2525-35A3-1273-F3599B52D07F}"/>
              </a:ext>
            </a:extLst>
          </p:cNvPr>
          <p:cNvSpPr txBox="1"/>
          <p:nvPr/>
        </p:nvSpPr>
        <p:spPr>
          <a:xfrm>
            <a:off x="4387396" y="1135605"/>
            <a:ext cx="2238464" cy="584775"/>
          </a:xfrm>
          <a:prstGeom prst="rect">
            <a:avLst/>
          </a:prstGeom>
          <a:solidFill>
            <a:srgbClr val="F5A408"/>
          </a:solidFill>
        </p:spPr>
        <p:txBody>
          <a:bodyPr wrap="square" rtlCol="0">
            <a:spAutoFit/>
          </a:bodyPr>
          <a:lstStyle/>
          <a:p>
            <a:pPr algn="ctr"/>
            <a:r>
              <a:rPr lang="nl-NL" sz="3200" dirty="0"/>
              <a:t>16+ jaar </a:t>
            </a:r>
          </a:p>
        </p:txBody>
      </p:sp>
      <p:sp>
        <p:nvSpPr>
          <p:cNvPr id="5" name="Tekstvak 4">
            <a:extLst>
              <a:ext uri="{FF2B5EF4-FFF2-40B4-BE49-F238E27FC236}">
                <a16:creationId xmlns:a16="http://schemas.microsoft.com/office/drawing/2014/main" id="{B46AEAD5-CE45-5A58-2990-26C3E3F6E40E}"/>
              </a:ext>
            </a:extLst>
          </p:cNvPr>
          <p:cNvSpPr txBox="1"/>
          <p:nvPr/>
        </p:nvSpPr>
        <p:spPr>
          <a:xfrm>
            <a:off x="4298628" y="3927535"/>
            <a:ext cx="2238464" cy="1077218"/>
          </a:xfrm>
          <a:prstGeom prst="rect">
            <a:avLst/>
          </a:prstGeom>
          <a:solidFill>
            <a:srgbClr val="F5A408"/>
          </a:solidFill>
        </p:spPr>
        <p:txBody>
          <a:bodyPr wrap="square" rtlCol="0">
            <a:spAutoFit/>
          </a:bodyPr>
          <a:lstStyle/>
          <a:p>
            <a:pPr algn="ctr"/>
            <a:r>
              <a:rPr lang="nl-NL" sz="3200" dirty="0"/>
              <a:t>20/30+ jaar </a:t>
            </a:r>
          </a:p>
        </p:txBody>
      </p:sp>
    </p:spTree>
    <p:extLst>
      <p:ext uri="{BB962C8B-B14F-4D97-AF65-F5344CB8AC3E}">
        <p14:creationId xmlns:p14="http://schemas.microsoft.com/office/powerpoint/2010/main" val="143044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746F-6895-B266-A42D-1F0B6F2C8925}"/>
            </a:ext>
          </a:extLst>
        </p:cNvPr>
        <p:cNvGrpSpPr/>
        <p:nvPr/>
      </p:nvGrpSpPr>
      <p:grpSpPr>
        <a:xfrm>
          <a:off x="0" y="0"/>
          <a:ext cx="0" cy="0"/>
          <a:chOff x="0" y="0"/>
          <a:chExt cx="0" cy="0"/>
        </a:xfrm>
      </p:grpSpPr>
      <p:pic>
        <p:nvPicPr>
          <p:cNvPr id="5" name="Afbeelding 4" descr="Afbeelding met persoon, kleding, Menselijk gezicht, zonnebril&#10;&#10;Automatisch gegenereerde beschrijving">
            <a:extLst>
              <a:ext uri="{FF2B5EF4-FFF2-40B4-BE49-F238E27FC236}">
                <a16:creationId xmlns:a16="http://schemas.microsoft.com/office/drawing/2014/main" id="{003749B1-AB83-F452-458D-9061F07A5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6" name="Ondertitel 2">
            <a:extLst>
              <a:ext uri="{FF2B5EF4-FFF2-40B4-BE49-F238E27FC236}">
                <a16:creationId xmlns:a16="http://schemas.microsoft.com/office/drawing/2014/main" id="{1B2F0297-8937-B8C0-B041-5E3B6E23FC98}"/>
              </a:ext>
            </a:extLst>
          </p:cNvPr>
          <p:cNvSpPr txBox="1">
            <a:spLocks/>
          </p:cNvSpPr>
          <p:nvPr/>
        </p:nvSpPr>
        <p:spPr>
          <a:xfrm>
            <a:off x="112542" y="1406770"/>
            <a:ext cx="2644726" cy="2996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EO </a:t>
            </a:r>
            <a:r>
              <a:rPr kumimoji="0" lang="nl-NL" sz="2400" b="0" i="0" u="none" strike="noStrike" kern="1200" cap="none" spc="0" normalizeH="0" baseline="0" noProof="0" dirty="0" err="1">
                <a:ln>
                  <a:noFill/>
                </a:ln>
                <a:solidFill>
                  <a:prstClr val="black"/>
                </a:solidFill>
                <a:effectLst/>
                <a:uLnTx/>
                <a:uFillTx/>
                <a:latin typeface="Arial Black" panose="020B0A04020102020204" pitchFamily="34" charset="0"/>
                <a:ea typeface="+mn-ea"/>
                <a:cs typeface="+mn-cs"/>
              </a:rPr>
              <a:t>Jongerendag</a:t>
            </a:r>
            <a:endPar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2023</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Ahoy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Rotterdam</a:t>
            </a:r>
          </a:p>
        </p:txBody>
      </p:sp>
    </p:spTree>
    <p:extLst>
      <p:ext uri="{BB962C8B-B14F-4D97-AF65-F5344CB8AC3E}">
        <p14:creationId xmlns:p14="http://schemas.microsoft.com/office/powerpoint/2010/main" val="34932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15F18-E29B-F90D-7DBD-D4E98095AC91}"/>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A0D9E012-A5ED-59A8-EF70-D5852C2242CB}"/>
              </a:ext>
            </a:extLst>
          </p:cNvPr>
          <p:cNvSpPr>
            <a:spLocks noGrp="1"/>
          </p:cNvSpPr>
          <p:nvPr>
            <p:ph idx="1"/>
          </p:nvPr>
        </p:nvSpPr>
        <p:spPr>
          <a:xfrm>
            <a:off x="1104293" y="2422033"/>
            <a:ext cx="8946541" cy="4195481"/>
          </a:xfrm>
        </p:spPr>
        <p:txBody>
          <a:bodyPr>
            <a:normAutofit/>
          </a:bodyPr>
          <a:lstStyle/>
          <a:p>
            <a:r>
              <a:rPr lang="nl-NL" sz="2400" b="1" dirty="0"/>
              <a:t>Acties:</a:t>
            </a:r>
            <a:br>
              <a:rPr lang="nl-NL" sz="2400" b="1" dirty="0"/>
            </a:br>
            <a:r>
              <a:rPr lang="nl-NL" sz="2400" b="1" dirty="0"/>
              <a:t>	-Ontbijtactie (6 mei opbrengst € 2300)</a:t>
            </a:r>
          </a:p>
          <a:p>
            <a:pPr marL="457200" lvl="1" indent="0">
              <a:buNone/>
            </a:pPr>
            <a:r>
              <a:rPr lang="nl-NL" sz="2000" b="1" dirty="0"/>
              <a:t>- </a:t>
            </a:r>
            <a:r>
              <a:rPr lang="nl-NL" sz="2200" b="1" dirty="0"/>
              <a:t>Pannenkoekenactie (i.s.m. World </a:t>
            </a:r>
            <a:r>
              <a:rPr lang="nl-NL" sz="2200" b="1" dirty="0" err="1"/>
              <a:t>Servants</a:t>
            </a:r>
            <a:r>
              <a:rPr lang="nl-NL" sz="2200" b="1" dirty="0"/>
              <a:t>)</a:t>
            </a:r>
          </a:p>
          <a:p>
            <a:pPr marL="457200" lvl="1" indent="0">
              <a:buNone/>
            </a:pPr>
            <a:r>
              <a:rPr lang="nl-NL" sz="2400" b="1" dirty="0"/>
              <a:t>- </a:t>
            </a:r>
            <a:r>
              <a:rPr lang="nl-NL" sz="2200" b="1" dirty="0"/>
              <a:t>World </a:t>
            </a:r>
            <a:r>
              <a:rPr lang="nl-NL" sz="2200" b="1" dirty="0" err="1"/>
              <a:t>Servants</a:t>
            </a:r>
            <a:endParaRPr lang="nl-NL" sz="2200" b="1" dirty="0"/>
          </a:p>
          <a:p>
            <a:pPr>
              <a:buNone/>
            </a:pPr>
            <a:r>
              <a:rPr lang="nl-NL" sz="2400" b="1" dirty="0"/>
              <a:t>	 - Samenwerking met andere kerken voor acties: </a:t>
            </a:r>
            <a:br>
              <a:rPr lang="nl-NL" sz="2400" b="1" dirty="0"/>
            </a:br>
            <a:r>
              <a:rPr lang="nl-NL" sz="2400" b="1" dirty="0"/>
              <a:t>			- Nacht Zonder Dak (9-10 juni) </a:t>
            </a:r>
          </a:p>
          <a:p>
            <a:pPr>
              <a:buNone/>
            </a:pPr>
            <a:r>
              <a:rPr lang="nl-NL" sz="2400" b="1" dirty="0"/>
              <a:t>				- Kerstattenties vluchtelingen</a:t>
            </a:r>
          </a:p>
          <a:p>
            <a:pPr>
              <a:buNone/>
            </a:pPr>
            <a:r>
              <a:rPr lang="nl-NL" sz="2400" b="1" dirty="0"/>
              <a:t>			</a:t>
            </a:r>
          </a:p>
        </p:txBody>
      </p:sp>
      <p:sp>
        <p:nvSpPr>
          <p:cNvPr id="4" name="Tekstvak 3">
            <a:extLst>
              <a:ext uri="{FF2B5EF4-FFF2-40B4-BE49-F238E27FC236}">
                <a16:creationId xmlns:a16="http://schemas.microsoft.com/office/drawing/2014/main" id="{0DE27D5C-9943-D6DD-2379-BA80DB3B6EF8}"/>
              </a:ext>
            </a:extLst>
          </p:cNvPr>
          <p:cNvSpPr txBox="1"/>
          <p:nvPr/>
        </p:nvSpPr>
        <p:spPr>
          <a:xfrm>
            <a:off x="4170725" y="1268473"/>
            <a:ext cx="4100820" cy="584775"/>
          </a:xfrm>
          <a:prstGeom prst="rect">
            <a:avLst/>
          </a:prstGeom>
          <a:solidFill>
            <a:srgbClr val="F5A408"/>
          </a:solidFill>
        </p:spPr>
        <p:txBody>
          <a:bodyPr wrap="square" rtlCol="0">
            <a:spAutoFit/>
          </a:bodyPr>
          <a:lstStyle/>
          <a:p>
            <a:pPr algn="ctr"/>
            <a:r>
              <a:rPr lang="nl-NL" sz="3200" dirty="0"/>
              <a:t>Jeugddiaconaat </a:t>
            </a:r>
          </a:p>
        </p:txBody>
      </p:sp>
      <p:pic>
        <p:nvPicPr>
          <p:cNvPr id="6" name="Afbeelding 5">
            <a:extLst>
              <a:ext uri="{FF2B5EF4-FFF2-40B4-BE49-F238E27FC236}">
                <a16:creationId xmlns:a16="http://schemas.microsoft.com/office/drawing/2014/main" id="{D9D1D076-0137-9ED2-419B-84B8A4AF7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3957" y="3120992"/>
            <a:ext cx="2873754" cy="3284290"/>
          </a:xfrm>
          <a:prstGeom prst="rect">
            <a:avLst/>
          </a:prstGeom>
        </p:spPr>
      </p:pic>
    </p:spTree>
    <p:extLst>
      <p:ext uri="{BB962C8B-B14F-4D97-AF65-F5344CB8AC3E}">
        <p14:creationId xmlns:p14="http://schemas.microsoft.com/office/powerpoint/2010/main" val="138643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3" y="2478611"/>
            <a:ext cx="8946541" cy="4031246"/>
          </a:xfrm>
        </p:spPr>
        <p:txBody>
          <a:bodyPr>
            <a:normAutofit/>
          </a:bodyPr>
          <a:lstStyle/>
          <a:p>
            <a:r>
              <a:rPr lang="nl-NL" sz="2400" b="1" dirty="0"/>
              <a:t>Meet &amp; Greet/</a:t>
            </a:r>
            <a:r>
              <a:rPr lang="nl-NL" sz="2400" b="1" dirty="0" err="1"/>
              <a:t>Eat</a:t>
            </a:r>
            <a:r>
              <a:rPr lang="nl-NL" sz="2400" b="1" dirty="0"/>
              <a:t> (geloofsopvoeding)</a:t>
            </a:r>
          </a:p>
          <a:p>
            <a:r>
              <a:rPr lang="nl-NL" sz="2400" b="1" dirty="0"/>
              <a:t>Activiteiten (bijv. pannenkoekendag)</a:t>
            </a:r>
          </a:p>
          <a:p>
            <a:r>
              <a:rPr lang="nl-NL" sz="2400" b="1" dirty="0"/>
              <a:t>Jonge gezinnendiensten (zie eerder)</a:t>
            </a:r>
          </a:p>
          <a:p>
            <a:r>
              <a:rPr lang="nl-NL" sz="2400" b="1" dirty="0" err="1"/>
              <a:t>AtEleven</a:t>
            </a:r>
            <a:r>
              <a:rPr lang="nl-NL" sz="2400" b="1" dirty="0"/>
              <a:t> (zie eerder)</a:t>
            </a:r>
          </a:p>
          <a:p>
            <a:endParaRPr lang="nl-NL" dirty="0"/>
          </a:p>
          <a:p>
            <a:endParaRPr lang="nl-NL" dirty="0"/>
          </a:p>
        </p:txBody>
      </p:sp>
      <p:sp>
        <p:nvSpPr>
          <p:cNvPr id="4" name="Tekstvak 3">
            <a:extLst>
              <a:ext uri="{FF2B5EF4-FFF2-40B4-BE49-F238E27FC236}">
                <a16:creationId xmlns:a16="http://schemas.microsoft.com/office/drawing/2014/main" id="{093B196B-2525-35A3-1273-F3599B52D07F}"/>
              </a:ext>
            </a:extLst>
          </p:cNvPr>
          <p:cNvSpPr txBox="1"/>
          <p:nvPr/>
        </p:nvSpPr>
        <p:spPr>
          <a:xfrm>
            <a:off x="4397228" y="1268473"/>
            <a:ext cx="2238464" cy="584775"/>
          </a:xfrm>
          <a:prstGeom prst="rect">
            <a:avLst/>
          </a:prstGeom>
          <a:solidFill>
            <a:srgbClr val="F5A408"/>
          </a:solidFill>
        </p:spPr>
        <p:txBody>
          <a:bodyPr wrap="square" rtlCol="0">
            <a:spAutoFit/>
          </a:bodyPr>
          <a:lstStyle/>
          <a:p>
            <a:pPr algn="ctr"/>
            <a:r>
              <a:rPr lang="nl-NL" sz="3200" dirty="0"/>
              <a:t>gezinnen</a:t>
            </a:r>
          </a:p>
        </p:txBody>
      </p:sp>
    </p:spTree>
    <p:extLst>
      <p:ext uri="{BB962C8B-B14F-4D97-AF65-F5344CB8AC3E}">
        <p14:creationId xmlns:p14="http://schemas.microsoft.com/office/powerpoint/2010/main" val="92497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Aandachtsgebieden</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3" y="1948069"/>
            <a:ext cx="9934410" cy="4691269"/>
          </a:xfrm>
        </p:spPr>
        <p:txBody>
          <a:bodyPr vert="horz" lIns="91440" tIns="45720" rIns="91440" bIns="45720" rtlCol="0" anchor="t">
            <a:normAutofit/>
          </a:bodyPr>
          <a:lstStyle/>
          <a:p>
            <a:r>
              <a:rPr lang="nl-NL" sz="2400" b="1"/>
              <a:t>Ontwikkelen activiteiten 16+ jeugd</a:t>
            </a:r>
            <a:endParaRPr lang="nl-NL"/>
          </a:p>
          <a:p>
            <a:r>
              <a:rPr lang="nl-NL" sz="2400" b="1" dirty="0"/>
              <a:t>Doorontwikkeling jeugddiaconaat</a:t>
            </a:r>
          </a:p>
          <a:p>
            <a:r>
              <a:rPr lang="nl-NL" sz="2400" b="1" dirty="0"/>
              <a:t>Verbinding verschillende jeugdwerkonderdelen</a:t>
            </a:r>
          </a:p>
          <a:p>
            <a:r>
              <a:rPr lang="nl-NL" sz="2400" b="1" dirty="0"/>
              <a:t>Verbinding tussen kerk en gezinnen</a:t>
            </a:r>
          </a:p>
          <a:p>
            <a:endParaRPr lang="nl-NL" dirty="0"/>
          </a:p>
          <a:p>
            <a:endParaRPr lang="nl-NL" dirty="0"/>
          </a:p>
        </p:txBody>
      </p:sp>
      <p:sp>
        <p:nvSpPr>
          <p:cNvPr id="4" name="Tekstvak 3">
            <a:extLst>
              <a:ext uri="{FF2B5EF4-FFF2-40B4-BE49-F238E27FC236}">
                <a16:creationId xmlns:a16="http://schemas.microsoft.com/office/drawing/2014/main" id="{093B196B-2525-35A3-1273-F3599B52D07F}"/>
              </a:ext>
            </a:extLst>
          </p:cNvPr>
          <p:cNvSpPr txBox="1"/>
          <p:nvPr/>
        </p:nvSpPr>
        <p:spPr>
          <a:xfrm>
            <a:off x="4359906" y="1268473"/>
            <a:ext cx="2238464" cy="584775"/>
          </a:xfrm>
          <a:prstGeom prst="rect">
            <a:avLst/>
          </a:prstGeom>
          <a:solidFill>
            <a:srgbClr val="F5A408"/>
          </a:solidFill>
        </p:spPr>
        <p:txBody>
          <a:bodyPr wrap="square" rtlCol="0">
            <a:spAutoFit/>
          </a:bodyPr>
          <a:lstStyle/>
          <a:p>
            <a:pPr algn="ctr"/>
            <a:r>
              <a:rPr lang="nl-NL" sz="3200" dirty="0" err="1"/>
              <a:t>PakaN</a:t>
            </a:r>
            <a:r>
              <a:rPr lang="nl-NL" sz="3200" dirty="0"/>
              <a:t>!</a:t>
            </a:r>
          </a:p>
        </p:txBody>
      </p:sp>
    </p:spTree>
    <p:extLst>
      <p:ext uri="{BB962C8B-B14F-4D97-AF65-F5344CB8AC3E}">
        <p14:creationId xmlns:p14="http://schemas.microsoft.com/office/powerpoint/2010/main" val="376802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8C6E6-8025-BDE0-6A5B-FFEA548A3B47}"/>
              </a:ext>
            </a:extLst>
          </p:cNvPr>
          <p:cNvSpPr>
            <a:spLocks noGrp="1"/>
          </p:cNvSpPr>
          <p:nvPr>
            <p:ph type="title"/>
          </p:nvPr>
        </p:nvSpPr>
        <p:spPr/>
        <p:txBody>
          <a:bodyPr/>
          <a:lstStyle/>
          <a:p>
            <a:r>
              <a:rPr lang="nl-NL" dirty="0"/>
              <a:t>Wat gaat goed/kan beter PaKaN! </a:t>
            </a:r>
          </a:p>
        </p:txBody>
      </p:sp>
      <p:sp>
        <p:nvSpPr>
          <p:cNvPr id="3" name="Tijdelijke aanduiding voor inhoud 2">
            <a:extLst>
              <a:ext uri="{FF2B5EF4-FFF2-40B4-BE49-F238E27FC236}">
                <a16:creationId xmlns:a16="http://schemas.microsoft.com/office/drawing/2014/main" id="{40EEBEDD-0FE9-B12B-37C5-174DAEA6D206}"/>
              </a:ext>
            </a:extLst>
          </p:cNvPr>
          <p:cNvSpPr>
            <a:spLocks noGrp="1"/>
          </p:cNvSpPr>
          <p:nvPr>
            <p:ph idx="1"/>
          </p:nvPr>
        </p:nvSpPr>
        <p:spPr>
          <a:xfrm>
            <a:off x="1103312" y="2052918"/>
            <a:ext cx="10913097" cy="4195481"/>
          </a:xfrm>
        </p:spPr>
        <p:txBody>
          <a:bodyPr>
            <a:normAutofit/>
          </a:bodyPr>
          <a:lstStyle/>
          <a:p>
            <a:r>
              <a:rPr lang="nl-NL" sz="3200" b="1" dirty="0"/>
              <a:t>Vrijwilligers</a:t>
            </a:r>
            <a:r>
              <a:rPr lang="nl-NL" sz="2400" b="1" dirty="0"/>
              <a:t> </a:t>
            </a:r>
            <a:br>
              <a:rPr lang="nl-NL" sz="2400" b="1" dirty="0"/>
            </a:br>
            <a:r>
              <a:rPr lang="nl-NL" sz="2400" b="1" dirty="0"/>
              <a:t>(Met &amp; zonder ambt) </a:t>
            </a:r>
            <a:br>
              <a:rPr lang="nl-NL" sz="2400" b="1" dirty="0"/>
            </a:br>
            <a:r>
              <a:rPr lang="nl-NL" sz="2400" b="1" dirty="0">
                <a:sym typeface="Wingdings" panose="05000000000000000000" pitchFamily="2" charset="2"/>
              </a:rPr>
              <a:t> Missen nog 1 jeugddiaken (HK)  en 2 Jeugdouderlingen (GK) </a:t>
            </a:r>
            <a:br>
              <a:rPr lang="nl-NL" sz="2400" b="1" dirty="0">
                <a:sym typeface="Wingdings" panose="05000000000000000000" pitchFamily="2" charset="2"/>
              </a:rPr>
            </a:br>
            <a:r>
              <a:rPr lang="nl-NL" sz="2400" b="1" dirty="0">
                <a:sym typeface="Wingdings" panose="05000000000000000000" pitchFamily="2" charset="2"/>
              </a:rPr>
              <a:t> </a:t>
            </a:r>
            <a:r>
              <a:rPr lang="nl-NL" sz="2400" b="1" dirty="0"/>
              <a:t>Andere kant zijn er wel meer dan 120 vrijwilligers</a:t>
            </a:r>
          </a:p>
          <a:p>
            <a:r>
              <a:rPr lang="nl-NL" sz="2400" b="1" dirty="0"/>
              <a:t>Ontbreken jongerenwerker – veel op schouders vrijwilligers </a:t>
            </a:r>
            <a:r>
              <a:rPr lang="nl-NL" sz="2400" b="1" dirty="0" err="1"/>
              <a:t>PakaN</a:t>
            </a:r>
            <a:r>
              <a:rPr lang="nl-NL" sz="2400" b="1" dirty="0"/>
              <a:t>!</a:t>
            </a:r>
          </a:p>
          <a:p>
            <a:r>
              <a:rPr lang="nl-NL" sz="2400" b="1" dirty="0"/>
              <a:t>Betrokkenheid jongeren</a:t>
            </a:r>
          </a:p>
          <a:p>
            <a:r>
              <a:rPr lang="nl-NL" sz="2400" b="1" dirty="0"/>
              <a:t>Positief – veel soorten activiteiten voor alle leeftijdscategorieën</a:t>
            </a:r>
          </a:p>
          <a:p>
            <a:r>
              <a:rPr lang="nl-NL" sz="2400" b="1" dirty="0"/>
              <a:t>Hoe twintigers betrokken houden</a:t>
            </a:r>
          </a:p>
          <a:p>
            <a:pPr>
              <a:buNone/>
            </a:pPr>
            <a:r>
              <a:rPr lang="nl-NL" sz="2400" b="1" dirty="0"/>
              <a:t>	</a:t>
            </a:r>
            <a:r>
              <a:rPr lang="nl-NL" sz="2200" b="1" dirty="0"/>
              <a:t>	</a:t>
            </a:r>
            <a:endParaRPr lang="nl-NL" sz="2400" b="1" dirty="0"/>
          </a:p>
        </p:txBody>
      </p:sp>
    </p:spTree>
    <p:extLst>
      <p:ext uri="{BB962C8B-B14F-4D97-AF65-F5344CB8AC3E}">
        <p14:creationId xmlns:p14="http://schemas.microsoft.com/office/powerpoint/2010/main" val="116446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DA76D-6036-4EC8-875D-05A8AFA4ED39}"/>
              </a:ext>
            </a:extLst>
          </p:cNvPr>
          <p:cNvSpPr>
            <a:spLocks noGrp="1"/>
          </p:cNvSpPr>
          <p:nvPr>
            <p:ph type="title"/>
          </p:nvPr>
        </p:nvSpPr>
        <p:spPr/>
        <p:txBody>
          <a:bodyPr/>
          <a:lstStyle/>
          <a:p>
            <a:r>
              <a:rPr lang="nl-NL" dirty="0"/>
              <a:t>Visie </a:t>
            </a:r>
          </a:p>
        </p:txBody>
      </p:sp>
      <p:pic>
        <p:nvPicPr>
          <p:cNvPr id="5" name="Tijdelijke aanduiding voor inhoud 4">
            <a:extLst>
              <a:ext uri="{FF2B5EF4-FFF2-40B4-BE49-F238E27FC236}">
                <a16:creationId xmlns:a16="http://schemas.microsoft.com/office/drawing/2014/main" id="{46D9ADB3-987C-894D-1F7C-B99594C9DCD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5302" y="954939"/>
            <a:ext cx="7995532" cy="5649019"/>
          </a:xfrm>
        </p:spPr>
      </p:pic>
    </p:spTree>
    <p:extLst>
      <p:ext uri="{BB962C8B-B14F-4D97-AF65-F5344CB8AC3E}">
        <p14:creationId xmlns:p14="http://schemas.microsoft.com/office/powerpoint/2010/main" val="60228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93BD9-6288-EC98-FA6B-7EE5DEF4D0E0}"/>
              </a:ext>
            </a:extLst>
          </p:cNvPr>
          <p:cNvSpPr>
            <a:spLocks noGrp="1"/>
          </p:cNvSpPr>
          <p:nvPr>
            <p:ph type="title"/>
          </p:nvPr>
        </p:nvSpPr>
        <p:spPr/>
        <p:txBody>
          <a:bodyPr/>
          <a:lstStyle/>
          <a:p>
            <a:r>
              <a:rPr lang="nl-NL" dirty="0"/>
              <a:t>Beleidsplan 2023-2024 &amp; 2024-2025</a:t>
            </a:r>
          </a:p>
        </p:txBody>
      </p:sp>
      <p:sp>
        <p:nvSpPr>
          <p:cNvPr id="3" name="Tekstvak 2">
            <a:extLst>
              <a:ext uri="{FF2B5EF4-FFF2-40B4-BE49-F238E27FC236}">
                <a16:creationId xmlns:a16="http://schemas.microsoft.com/office/drawing/2014/main" id="{1DF85FFD-A43C-784B-3300-743A9F4BCD7C}"/>
              </a:ext>
            </a:extLst>
          </p:cNvPr>
          <p:cNvSpPr txBox="1"/>
          <p:nvPr/>
        </p:nvSpPr>
        <p:spPr>
          <a:xfrm>
            <a:off x="804333" y="1711475"/>
            <a:ext cx="92504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2400" dirty="0"/>
              <a:t>Plan van aanpak 2020-2023 verlengd</a:t>
            </a:r>
          </a:p>
          <a:p>
            <a:pPr marL="285750" indent="-285750">
              <a:buFont typeface="Arial"/>
              <a:buChar char="•"/>
            </a:pPr>
            <a:r>
              <a:rPr lang="nl-NL" sz="2400" dirty="0"/>
              <a:t>Sinds afscheid jongerenwerker bestaat </a:t>
            </a:r>
            <a:r>
              <a:rPr lang="nl-NL" sz="2400" dirty="0" err="1"/>
              <a:t>PaKaN</a:t>
            </a:r>
            <a:r>
              <a:rPr lang="nl-NL" sz="2400" dirty="0"/>
              <a:t>! alleen uit vrijwilligers</a:t>
            </a:r>
          </a:p>
          <a:p>
            <a:pPr marL="285750" indent="-285750">
              <a:buFont typeface="Arial"/>
              <a:buChar char="•"/>
            </a:pPr>
            <a:r>
              <a:rPr lang="nl-NL" sz="2400" dirty="0"/>
              <a:t>Gericht op behouden activiteiten </a:t>
            </a:r>
          </a:p>
          <a:p>
            <a:pPr marL="285750" indent="-285750">
              <a:buFont typeface="Arial"/>
              <a:buChar char="•"/>
            </a:pPr>
            <a:r>
              <a:rPr lang="nl-NL" sz="2400" dirty="0"/>
              <a:t>Beschikbare capaciteit vrijwilligers</a:t>
            </a:r>
          </a:p>
          <a:p>
            <a:pPr marL="285750" indent="-285750">
              <a:buFont typeface="Arial"/>
              <a:buChar char="•"/>
            </a:pPr>
            <a:r>
              <a:rPr lang="nl-NL" sz="2400" dirty="0"/>
              <a:t>Verdieping en verbinding voor elke leeftijdscategorie</a:t>
            </a:r>
          </a:p>
        </p:txBody>
      </p:sp>
    </p:spTree>
    <p:extLst>
      <p:ext uri="{BB962C8B-B14F-4D97-AF65-F5344CB8AC3E}">
        <p14:creationId xmlns:p14="http://schemas.microsoft.com/office/powerpoint/2010/main" val="174779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93BD9-6288-EC98-FA6B-7EE5DEF4D0E0}"/>
              </a:ext>
            </a:extLst>
          </p:cNvPr>
          <p:cNvSpPr>
            <a:spLocks noGrp="1"/>
          </p:cNvSpPr>
          <p:nvPr>
            <p:ph type="title"/>
          </p:nvPr>
        </p:nvSpPr>
        <p:spPr>
          <a:xfrm>
            <a:off x="646111" y="452718"/>
            <a:ext cx="9404723" cy="1400530"/>
          </a:xfrm>
        </p:spPr>
        <p:txBody>
          <a:bodyPr/>
          <a:lstStyle/>
          <a:p>
            <a:r>
              <a:rPr lang="nl-NL" dirty="0"/>
              <a:t>Positie PaKaN! </a:t>
            </a:r>
          </a:p>
        </p:txBody>
      </p:sp>
      <p:sp>
        <p:nvSpPr>
          <p:cNvPr id="4" name="Tijdelijke aanduiding voor inhoud 3">
            <a:extLst>
              <a:ext uri="{FF2B5EF4-FFF2-40B4-BE49-F238E27FC236}">
                <a16:creationId xmlns:a16="http://schemas.microsoft.com/office/drawing/2014/main" id="{E8311044-CAA1-CA33-DC8A-9642735B52BC}"/>
              </a:ext>
            </a:extLst>
          </p:cNvPr>
          <p:cNvSpPr>
            <a:spLocks noGrp="1"/>
          </p:cNvSpPr>
          <p:nvPr>
            <p:ph idx="1"/>
          </p:nvPr>
        </p:nvSpPr>
        <p:spPr/>
        <p:txBody>
          <a:bodyPr/>
          <a:lstStyle/>
          <a:p>
            <a:endParaRPr lang="nl-NL"/>
          </a:p>
        </p:txBody>
      </p:sp>
      <p:sp>
        <p:nvSpPr>
          <p:cNvPr id="7" name="Tekstvak 6">
            <a:extLst>
              <a:ext uri="{FF2B5EF4-FFF2-40B4-BE49-F238E27FC236}">
                <a16:creationId xmlns:a16="http://schemas.microsoft.com/office/drawing/2014/main" id="{7503261E-2C90-9F66-571F-F84E54D18C2D}"/>
              </a:ext>
            </a:extLst>
          </p:cNvPr>
          <p:cNvSpPr txBox="1"/>
          <p:nvPr/>
        </p:nvSpPr>
        <p:spPr>
          <a:xfrm>
            <a:off x="2592198" y="2751589"/>
            <a:ext cx="3061982" cy="523220"/>
          </a:xfrm>
          <a:prstGeom prst="rect">
            <a:avLst/>
          </a:prstGeom>
          <a:solidFill>
            <a:srgbClr val="F5A408"/>
          </a:solidFill>
        </p:spPr>
        <p:txBody>
          <a:bodyPr wrap="square" rtlCol="0">
            <a:spAutoFit/>
          </a:bodyPr>
          <a:lstStyle/>
          <a:p>
            <a:pPr algn="ctr"/>
            <a:r>
              <a:rPr lang="nl-NL" sz="2800" b="1" dirty="0"/>
              <a:t>Hervormde kerk</a:t>
            </a:r>
            <a:endParaRPr lang="nl-NL" dirty="0"/>
          </a:p>
        </p:txBody>
      </p:sp>
      <p:sp>
        <p:nvSpPr>
          <p:cNvPr id="8" name="Tekstvak 7">
            <a:extLst>
              <a:ext uri="{FF2B5EF4-FFF2-40B4-BE49-F238E27FC236}">
                <a16:creationId xmlns:a16="http://schemas.microsoft.com/office/drawing/2014/main" id="{F4CD3139-472A-826C-82A9-F189170CCA07}"/>
              </a:ext>
            </a:extLst>
          </p:cNvPr>
          <p:cNvSpPr txBox="1"/>
          <p:nvPr/>
        </p:nvSpPr>
        <p:spPr>
          <a:xfrm>
            <a:off x="5873690" y="2751588"/>
            <a:ext cx="4353675" cy="523220"/>
          </a:xfrm>
          <a:prstGeom prst="rect">
            <a:avLst/>
          </a:prstGeom>
          <a:solidFill>
            <a:srgbClr val="F5A408"/>
          </a:solidFill>
        </p:spPr>
        <p:txBody>
          <a:bodyPr wrap="square" rtlCol="0">
            <a:spAutoFit/>
          </a:bodyPr>
          <a:lstStyle/>
          <a:p>
            <a:pPr algn="ctr"/>
            <a:r>
              <a:rPr lang="nl-NL" sz="2800" b="1" dirty="0"/>
              <a:t>Gereformeerde kerk</a:t>
            </a:r>
            <a:endParaRPr lang="nl-NL" sz="2400" b="1" dirty="0"/>
          </a:p>
        </p:txBody>
      </p:sp>
      <p:cxnSp>
        <p:nvCxnSpPr>
          <p:cNvPr id="10" name="Rechte verbindingslijn 9">
            <a:extLst>
              <a:ext uri="{FF2B5EF4-FFF2-40B4-BE49-F238E27FC236}">
                <a16:creationId xmlns:a16="http://schemas.microsoft.com/office/drawing/2014/main" id="{47E3E588-4AC7-AC4B-9D6D-D041008DDBBE}"/>
              </a:ext>
            </a:extLst>
          </p:cNvPr>
          <p:cNvCxnSpPr/>
          <p:nvPr/>
        </p:nvCxnSpPr>
        <p:spPr>
          <a:xfrm>
            <a:off x="4018327" y="3397919"/>
            <a:ext cx="0" cy="7822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9842A09-C88E-BBCE-419A-59A82840F6B7}"/>
              </a:ext>
            </a:extLst>
          </p:cNvPr>
          <p:cNvCxnSpPr/>
          <p:nvPr/>
        </p:nvCxnSpPr>
        <p:spPr>
          <a:xfrm>
            <a:off x="7406081" y="3397919"/>
            <a:ext cx="0" cy="78227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5A81BFD6-B0AF-37EB-E5AD-14143F742FEE}"/>
              </a:ext>
            </a:extLst>
          </p:cNvPr>
          <p:cNvCxnSpPr>
            <a:cxnSpLocks/>
          </p:cNvCxnSpPr>
          <p:nvPr/>
        </p:nvCxnSpPr>
        <p:spPr>
          <a:xfrm>
            <a:off x="4018327" y="4180192"/>
            <a:ext cx="33863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944630EC-52E9-3DEE-52D0-3B9ACE6FF879}"/>
              </a:ext>
            </a:extLst>
          </p:cNvPr>
          <p:cNvCxnSpPr/>
          <p:nvPr/>
        </p:nvCxnSpPr>
        <p:spPr>
          <a:xfrm>
            <a:off x="5586370" y="4180192"/>
            <a:ext cx="0" cy="78227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246F53A0-BA0B-7CA1-941B-F8A0BA638383}"/>
              </a:ext>
            </a:extLst>
          </p:cNvPr>
          <p:cNvSpPr txBox="1"/>
          <p:nvPr/>
        </p:nvSpPr>
        <p:spPr>
          <a:xfrm>
            <a:off x="4055379" y="4962465"/>
            <a:ext cx="3061982" cy="523220"/>
          </a:xfrm>
          <a:prstGeom prst="rect">
            <a:avLst/>
          </a:prstGeom>
          <a:solidFill>
            <a:srgbClr val="F5A408"/>
          </a:solidFill>
        </p:spPr>
        <p:txBody>
          <a:bodyPr wrap="square" rtlCol="0">
            <a:spAutoFit/>
          </a:bodyPr>
          <a:lstStyle/>
          <a:p>
            <a:pPr algn="ctr"/>
            <a:r>
              <a:rPr lang="nl-NL" sz="2800" b="1" dirty="0" err="1"/>
              <a:t>PaKaN</a:t>
            </a:r>
            <a:r>
              <a:rPr lang="nl-NL" sz="2800" b="1" dirty="0"/>
              <a:t>!</a:t>
            </a:r>
            <a:endParaRPr lang="nl-NL" dirty="0"/>
          </a:p>
        </p:txBody>
      </p:sp>
    </p:spTree>
    <p:extLst>
      <p:ext uri="{BB962C8B-B14F-4D97-AF65-F5344CB8AC3E}">
        <p14:creationId xmlns:p14="http://schemas.microsoft.com/office/powerpoint/2010/main" val="3824899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B2A89-92B1-CB34-FB13-405BB8121207}"/>
              </a:ext>
            </a:extLst>
          </p:cNvPr>
          <p:cNvSpPr>
            <a:spLocks noGrp="1"/>
          </p:cNvSpPr>
          <p:nvPr>
            <p:ph type="title"/>
          </p:nvPr>
        </p:nvSpPr>
        <p:spPr/>
        <p:txBody>
          <a:bodyPr/>
          <a:lstStyle/>
          <a:p>
            <a:r>
              <a:rPr lang="nl-NL" b="1" dirty="0"/>
              <a:t>Structuur PaKaN! </a:t>
            </a:r>
          </a:p>
        </p:txBody>
      </p:sp>
      <p:sp>
        <p:nvSpPr>
          <p:cNvPr id="3" name="Tijdelijke aanduiding voor inhoud 2">
            <a:extLst>
              <a:ext uri="{FF2B5EF4-FFF2-40B4-BE49-F238E27FC236}">
                <a16:creationId xmlns:a16="http://schemas.microsoft.com/office/drawing/2014/main" id="{04ED8E7A-853E-3CB4-472E-FABB4197D26C}"/>
              </a:ext>
            </a:extLst>
          </p:cNvPr>
          <p:cNvSpPr>
            <a:spLocks noGrp="1"/>
          </p:cNvSpPr>
          <p:nvPr>
            <p:ph idx="1"/>
          </p:nvPr>
        </p:nvSpPr>
        <p:spPr>
          <a:xfrm>
            <a:off x="1103312" y="5905850"/>
            <a:ext cx="8946541" cy="342549"/>
          </a:xfrm>
        </p:spPr>
        <p:txBody>
          <a:bodyPr>
            <a:normAutofit fontScale="92500" lnSpcReduction="20000"/>
          </a:bodyPr>
          <a:lstStyle/>
          <a:p>
            <a:endParaRPr lang="nl-NL" dirty="0"/>
          </a:p>
        </p:txBody>
      </p:sp>
      <p:sp>
        <p:nvSpPr>
          <p:cNvPr id="4" name="Tekstvak 3">
            <a:extLst>
              <a:ext uri="{FF2B5EF4-FFF2-40B4-BE49-F238E27FC236}">
                <a16:creationId xmlns:a16="http://schemas.microsoft.com/office/drawing/2014/main" id="{BDF2DA75-93EC-A995-39AF-8ED102B37654}"/>
              </a:ext>
            </a:extLst>
          </p:cNvPr>
          <p:cNvSpPr txBox="1"/>
          <p:nvPr/>
        </p:nvSpPr>
        <p:spPr>
          <a:xfrm>
            <a:off x="4177717" y="1770077"/>
            <a:ext cx="3061982" cy="830997"/>
          </a:xfrm>
          <a:prstGeom prst="rect">
            <a:avLst/>
          </a:prstGeom>
          <a:solidFill>
            <a:srgbClr val="F5A408"/>
          </a:solidFill>
        </p:spPr>
        <p:txBody>
          <a:bodyPr wrap="square" rtlCol="0">
            <a:spAutoFit/>
          </a:bodyPr>
          <a:lstStyle/>
          <a:p>
            <a:pPr algn="ctr"/>
            <a:r>
              <a:rPr lang="nl-NL" sz="2400" b="1" dirty="0"/>
              <a:t>PaKaN! </a:t>
            </a:r>
            <a:br>
              <a:rPr lang="nl-NL" sz="2400" b="1" dirty="0"/>
            </a:br>
            <a:r>
              <a:rPr lang="nl-NL" sz="2400" b="1" dirty="0"/>
              <a:t>(al het jeugdwerk)</a:t>
            </a:r>
          </a:p>
        </p:txBody>
      </p:sp>
      <p:sp>
        <p:nvSpPr>
          <p:cNvPr id="5" name="Tekstvak 4">
            <a:extLst>
              <a:ext uri="{FF2B5EF4-FFF2-40B4-BE49-F238E27FC236}">
                <a16:creationId xmlns:a16="http://schemas.microsoft.com/office/drawing/2014/main" id="{C02C562B-C4B5-7906-34CC-9A3433D7D91A}"/>
              </a:ext>
            </a:extLst>
          </p:cNvPr>
          <p:cNvSpPr txBox="1"/>
          <p:nvPr/>
        </p:nvSpPr>
        <p:spPr>
          <a:xfrm>
            <a:off x="185956" y="3112053"/>
            <a:ext cx="2272019" cy="830997"/>
          </a:xfrm>
          <a:prstGeom prst="rect">
            <a:avLst/>
          </a:prstGeom>
          <a:solidFill>
            <a:srgbClr val="F5A408"/>
          </a:solidFill>
        </p:spPr>
        <p:txBody>
          <a:bodyPr wrap="square" rtlCol="0">
            <a:spAutoFit/>
          </a:bodyPr>
          <a:lstStyle/>
          <a:p>
            <a:pPr algn="ctr"/>
            <a:r>
              <a:rPr lang="nl-NL" sz="2400" b="1" dirty="0"/>
              <a:t>Jeugd ouderlingen</a:t>
            </a:r>
          </a:p>
        </p:txBody>
      </p:sp>
      <p:sp>
        <p:nvSpPr>
          <p:cNvPr id="6" name="Tekstvak 5">
            <a:extLst>
              <a:ext uri="{FF2B5EF4-FFF2-40B4-BE49-F238E27FC236}">
                <a16:creationId xmlns:a16="http://schemas.microsoft.com/office/drawing/2014/main" id="{30B4E13B-7135-AE36-3B90-449AC12E55DB}"/>
              </a:ext>
            </a:extLst>
          </p:cNvPr>
          <p:cNvSpPr txBox="1"/>
          <p:nvPr/>
        </p:nvSpPr>
        <p:spPr>
          <a:xfrm>
            <a:off x="2561437" y="3112053"/>
            <a:ext cx="2272019" cy="830997"/>
          </a:xfrm>
          <a:prstGeom prst="rect">
            <a:avLst/>
          </a:prstGeom>
          <a:solidFill>
            <a:srgbClr val="F5A408"/>
          </a:solidFill>
        </p:spPr>
        <p:txBody>
          <a:bodyPr wrap="square" rtlCol="0">
            <a:spAutoFit/>
          </a:bodyPr>
          <a:lstStyle/>
          <a:p>
            <a:pPr algn="ctr"/>
            <a:r>
              <a:rPr lang="nl-NL" sz="2400" b="1" dirty="0"/>
              <a:t>Jeugd </a:t>
            </a:r>
            <a:br>
              <a:rPr lang="nl-NL" sz="2400" b="1" dirty="0"/>
            </a:br>
            <a:r>
              <a:rPr lang="nl-NL" sz="2400" b="1" dirty="0"/>
              <a:t>Diakenen</a:t>
            </a:r>
          </a:p>
        </p:txBody>
      </p:sp>
      <p:sp>
        <p:nvSpPr>
          <p:cNvPr id="7" name="Tekstvak 6">
            <a:extLst>
              <a:ext uri="{FF2B5EF4-FFF2-40B4-BE49-F238E27FC236}">
                <a16:creationId xmlns:a16="http://schemas.microsoft.com/office/drawing/2014/main" id="{24198242-3BC6-8C18-789C-46FD04C7EA53}"/>
              </a:ext>
            </a:extLst>
          </p:cNvPr>
          <p:cNvSpPr txBox="1"/>
          <p:nvPr/>
        </p:nvSpPr>
        <p:spPr>
          <a:xfrm>
            <a:off x="4936918" y="3112052"/>
            <a:ext cx="2272019" cy="830997"/>
          </a:xfrm>
          <a:prstGeom prst="rect">
            <a:avLst/>
          </a:prstGeom>
          <a:solidFill>
            <a:srgbClr val="F5A408"/>
          </a:solidFill>
        </p:spPr>
        <p:txBody>
          <a:bodyPr wrap="square" rtlCol="0">
            <a:spAutoFit/>
          </a:bodyPr>
          <a:lstStyle/>
          <a:p>
            <a:pPr algn="ctr"/>
            <a:r>
              <a:rPr lang="nl-NL" sz="2400" b="1" dirty="0"/>
              <a:t>Jongeren</a:t>
            </a:r>
            <a:br>
              <a:rPr lang="nl-NL" sz="2400" b="1" dirty="0"/>
            </a:br>
            <a:r>
              <a:rPr lang="nl-NL" sz="2400" b="1" dirty="0"/>
              <a:t>werker</a:t>
            </a:r>
          </a:p>
        </p:txBody>
      </p:sp>
      <p:sp>
        <p:nvSpPr>
          <p:cNvPr id="8" name="Tekstvak 7">
            <a:extLst>
              <a:ext uri="{FF2B5EF4-FFF2-40B4-BE49-F238E27FC236}">
                <a16:creationId xmlns:a16="http://schemas.microsoft.com/office/drawing/2014/main" id="{625467B7-EE0E-F185-1645-198142E16731}"/>
              </a:ext>
            </a:extLst>
          </p:cNvPr>
          <p:cNvSpPr txBox="1"/>
          <p:nvPr/>
        </p:nvSpPr>
        <p:spPr>
          <a:xfrm>
            <a:off x="7312399" y="3112052"/>
            <a:ext cx="2272019" cy="830997"/>
          </a:xfrm>
          <a:prstGeom prst="rect">
            <a:avLst/>
          </a:prstGeom>
          <a:solidFill>
            <a:srgbClr val="F5A408"/>
          </a:solidFill>
        </p:spPr>
        <p:txBody>
          <a:bodyPr wrap="square" rtlCol="0">
            <a:spAutoFit/>
          </a:bodyPr>
          <a:lstStyle/>
          <a:p>
            <a:pPr algn="ctr"/>
            <a:r>
              <a:rPr lang="nl-NL" sz="2400" b="1" dirty="0"/>
              <a:t>Predikant </a:t>
            </a:r>
            <a:br>
              <a:rPr lang="nl-NL" sz="2400" b="1" dirty="0"/>
            </a:br>
            <a:r>
              <a:rPr lang="nl-NL" sz="2400" b="1" dirty="0"/>
              <a:t>GK &amp; HK</a:t>
            </a:r>
          </a:p>
        </p:txBody>
      </p:sp>
      <p:sp>
        <p:nvSpPr>
          <p:cNvPr id="9" name="Tekstvak 8">
            <a:extLst>
              <a:ext uri="{FF2B5EF4-FFF2-40B4-BE49-F238E27FC236}">
                <a16:creationId xmlns:a16="http://schemas.microsoft.com/office/drawing/2014/main" id="{C9ECE09F-7509-69A8-1FBD-BBC84017580B}"/>
              </a:ext>
            </a:extLst>
          </p:cNvPr>
          <p:cNvSpPr txBox="1"/>
          <p:nvPr/>
        </p:nvSpPr>
        <p:spPr>
          <a:xfrm>
            <a:off x="9687880" y="3112052"/>
            <a:ext cx="2272019" cy="830997"/>
          </a:xfrm>
          <a:prstGeom prst="rect">
            <a:avLst/>
          </a:prstGeom>
          <a:solidFill>
            <a:srgbClr val="F5A408"/>
          </a:solidFill>
        </p:spPr>
        <p:txBody>
          <a:bodyPr wrap="square" rtlCol="0">
            <a:spAutoFit/>
          </a:bodyPr>
          <a:lstStyle/>
          <a:p>
            <a:pPr algn="ctr"/>
            <a:r>
              <a:rPr lang="nl-NL" sz="2400" b="1" dirty="0"/>
              <a:t>Overige </a:t>
            </a:r>
            <a:r>
              <a:rPr lang="nl-NL" sz="2400" b="1" dirty="0" err="1"/>
              <a:t>PaKaNners</a:t>
            </a:r>
            <a:r>
              <a:rPr lang="nl-NL" sz="2400" b="1" dirty="0"/>
              <a:t> </a:t>
            </a:r>
          </a:p>
        </p:txBody>
      </p:sp>
      <p:sp>
        <p:nvSpPr>
          <p:cNvPr id="10" name="Tekstvak 9">
            <a:extLst>
              <a:ext uri="{FF2B5EF4-FFF2-40B4-BE49-F238E27FC236}">
                <a16:creationId xmlns:a16="http://schemas.microsoft.com/office/drawing/2014/main" id="{6C98FD11-9721-C0C3-2CB0-DA90312D7B19}"/>
              </a:ext>
            </a:extLst>
          </p:cNvPr>
          <p:cNvSpPr txBox="1"/>
          <p:nvPr/>
        </p:nvSpPr>
        <p:spPr>
          <a:xfrm>
            <a:off x="200790" y="5921992"/>
            <a:ext cx="11773944" cy="830997"/>
          </a:xfrm>
          <a:prstGeom prst="rect">
            <a:avLst/>
          </a:prstGeom>
          <a:solidFill>
            <a:srgbClr val="F5A408"/>
          </a:solidFill>
        </p:spPr>
        <p:txBody>
          <a:bodyPr wrap="square" rtlCol="0">
            <a:spAutoFit/>
          </a:bodyPr>
          <a:lstStyle/>
          <a:p>
            <a:pPr algn="ctr"/>
            <a:r>
              <a:rPr lang="nl-NL" sz="2400" b="1" dirty="0"/>
              <a:t>Alle jeugdwerk onderdelen met hun vrijwilligers/overige predikanten </a:t>
            </a:r>
          </a:p>
          <a:p>
            <a:pPr algn="ctr"/>
            <a:r>
              <a:rPr lang="nl-NL" sz="2400" b="1" dirty="0"/>
              <a:t>(Circa 120 vrijwilligers) </a:t>
            </a:r>
          </a:p>
        </p:txBody>
      </p:sp>
      <p:sp>
        <p:nvSpPr>
          <p:cNvPr id="11" name="Tekstvak 10">
            <a:extLst>
              <a:ext uri="{FF2B5EF4-FFF2-40B4-BE49-F238E27FC236}">
                <a16:creationId xmlns:a16="http://schemas.microsoft.com/office/drawing/2014/main" id="{221A4B88-5E84-5947-7D48-9BD930C36330}"/>
              </a:ext>
            </a:extLst>
          </p:cNvPr>
          <p:cNvSpPr txBox="1"/>
          <p:nvPr/>
        </p:nvSpPr>
        <p:spPr>
          <a:xfrm>
            <a:off x="185956" y="3969939"/>
            <a:ext cx="2746088" cy="830997"/>
          </a:xfrm>
          <a:prstGeom prst="rect">
            <a:avLst/>
          </a:prstGeom>
          <a:noFill/>
        </p:spPr>
        <p:txBody>
          <a:bodyPr wrap="square" rtlCol="0">
            <a:spAutoFit/>
          </a:bodyPr>
          <a:lstStyle/>
          <a:p>
            <a:r>
              <a:rPr lang="nl-NL" sz="1600" i="1" dirty="0"/>
              <a:t>HK: Marieke Veneberg </a:t>
            </a:r>
          </a:p>
          <a:p>
            <a:r>
              <a:rPr lang="nl-NL" sz="1600" i="1" dirty="0"/>
              <a:t>&amp; Arjan Veurink</a:t>
            </a:r>
          </a:p>
          <a:p>
            <a:r>
              <a:rPr lang="nl-NL" sz="1600" i="1" dirty="0"/>
              <a:t>GK: vacant</a:t>
            </a:r>
          </a:p>
        </p:txBody>
      </p:sp>
      <p:sp>
        <p:nvSpPr>
          <p:cNvPr id="12" name="Tekstvak 11">
            <a:extLst>
              <a:ext uri="{FF2B5EF4-FFF2-40B4-BE49-F238E27FC236}">
                <a16:creationId xmlns:a16="http://schemas.microsoft.com/office/drawing/2014/main" id="{E090B63F-FCE5-7CF7-FD09-29C16A1ADA96}"/>
              </a:ext>
            </a:extLst>
          </p:cNvPr>
          <p:cNvSpPr txBox="1"/>
          <p:nvPr/>
        </p:nvSpPr>
        <p:spPr>
          <a:xfrm>
            <a:off x="2820135" y="3943049"/>
            <a:ext cx="2013321" cy="830997"/>
          </a:xfrm>
          <a:prstGeom prst="rect">
            <a:avLst/>
          </a:prstGeom>
          <a:noFill/>
        </p:spPr>
        <p:txBody>
          <a:bodyPr wrap="square" rtlCol="0">
            <a:spAutoFit/>
          </a:bodyPr>
          <a:lstStyle/>
          <a:p>
            <a:r>
              <a:rPr lang="nl-NL" sz="1600" i="1" dirty="0"/>
              <a:t>HK: vacant</a:t>
            </a:r>
          </a:p>
          <a:p>
            <a:r>
              <a:rPr lang="nl-NL" sz="1600" i="1" dirty="0"/>
              <a:t>GK: </a:t>
            </a:r>
            <a:r>
              <a:rPr lang="nl-NL" sz="1600" i="1" dirty="0" err="1"/>
              <a:t>Doriene</a:t>
            </a:r>
            <a:r>
              <a:rPr lang="nl-NL" sz="1600" i="1" dirty="0"/>
              <a:t> Boezelman</a:t>
            </a:r>
          </a:p>
        </p:txBody>
      </p:sp>
      <p:sp>
        <p:nvSpPr>
          <p:cNvPr id="13" name="Tekstvak 12">
            <a:extLst>
              <a:ext uri="{FF2B5EF4-FFF2-40B4-BE49-F238E27FC236}">
                <a16:creationId xmlns:a16="http://schemas.microsoft.com/office/drawing/2014/main" id="{355F9744-337A-891F-509B-328296F06331}"/>
              </a:ext>
            </a:extLst>
          </p:cNvPr>
          <p:cNvSpPr txBox="1"/>
          <p:nvPr/>
        </p:nvSpPr>
        <p:spPr>
          <a:xfrm>
            <a:off x="7358546" y="3965992"/>
            <a:ext cx="2746088" cy="584775"/>
          </a:xfrm>
          <a:prstGeom prst="rect">
            <a:avLst/>
          </a:prstGeom>
          <a:noFill/>
        </p:spPr>
        <p:txBody>
          <a:bodyPr wrap="square" rtlCol="0">
            <a:spAutoFit/>
          </a:bodyPr>
          <a:lstStyle/>
          <a:p>
            <a:r>
              <a:rPr lang="nl-NL" sz="1600" i="1" dirty="0"/>
              <a:t>HK: Henry </a:t>
            </a:r>
            <a:r>
              <a:rPr lang="nl-NL" sz="1600" i="1" dirty="0" err="1"/>
              <a:t>Dorgelo</a:t>
            </a:r>
            <a:endParaRPr lang="nl-NL" sz="1600" i="1" dirty="0"/>
          </a:p>
          <a:p>
            <a:r>
              <a:rPr lang="nl-NL" sz="1600" i="1" dirty="0"/>
              <a:t>GK: </a:t>
            </a:r>
            <a:r>
              <a:rPr lang="nl-NL" sz="1600" i="1" dirty="0" err="1"/>
              <a:t>Kest</a:t>
            </a:r>
            <a:r>
              <a:rPr lang="nl-NL" sz="1600" i="1" dirty="0"/>
              <a:t> </a:t>
            </a:r>
            <a:r>
              <a:rPr lang="nl-NL" sz="1600" i="1" dirty="0" err="1"/>
              <a:t>Jelsma</a:t>
            </a:r>
            <a:endParaRPr lang="nl-NL" sz="1600" i="1" dirty="0"/>
          </a:p>
        </p:txBody>
      </p:sp>
      <p:sp>
        <p:nvSpPr>
          <p:cNvPr id="14" name="Tekstvak 13">
            <a:extLst>
              <a:ext uri="{FF2B5EF4-FFF2-40B4-BE49-F238E27FC236}">
                <a16:creationId xmlns:a16="http://schemas.microsoft.com/office/drawing/2014/main" id="{64AA6E99-60A0-0F54-305E-6A7B76DE8DBF}"/>
              </a:ext>
            </a:extLst>
          </p:cNvPr>
          <p:cNvSpPr txBox="1"/>
          <p:nvPr/>
        </p:nvSpPr>
        <p:spPr>
          <a:xfrm>
            <a:off x="4936918" y="3972287"/>
            <a:ext cx="2746088" cy="584775"/>
          </a:xfrm>
          <a:prstGeom prst="rect">
            <a:avLst/>
          </a:prstGeom>
          <a:noFill/>
        </p:spPr>
        <p:txBody>
          <a:bodyPr wrap="square" rtlCol="0">
            <a:spAutoFit/>
          </a:bodyPr>
          <a:lstStyle/>
          <a:p>
            <a:r>
              <a:rPr lang="nl-NL" sz="1600" i="1" dirty="0"/>
              <a:t>Vacant sinds </a:t>
            </a:r>
            <a:r>
              <a:rPr lang="nl-NL" sz="1600" i="1" dirty="0" err="1"/>
              <a:t>feb</a:t>
            </a:r>
            <a:r>
              <a:rPr lang="nl-NL" sz="1600" i="1" dirty="0"/>
              <a:t> 2023: vacature uitgezet</a:t>
            </a:r>
          </a:p>
        </p:txBody>
      </p:sp>
      <p:sp>
        <p:nvSpPr>
          <p:cNvPr id="15" name="Tekstvak 14">
            <a:extLst>
              <a:ext uri="{FF2B5EF4-FFF2-40B4-BE49-F238E27FC236}">
                <a16:creationId xmlns:a16="http://schemas.microsoft.com/office/drawing/2014/main" id="{FB24A3EC-AA81-9175-A98E-860B31C2F0F2}"/>
              </a:ext>
            </a:extLst>
          </p:cNvPr>
          <p:cNvSpPr txBox="1"/>
          <p:nvPr/>
        </p:nvSpPr>
        <p:spPr>
          <a:xfrm>
            <a:off x="9687880" y="4018453"/>
            <a:ext cx="2746088" cy="1815882"/>
          </a:xfrm>
          <a:prstGeom prst="rect">
            <a:avLst/>
          </a:prstGeom>
          <a:noFill/>
        </p:spPr>
        <p:txBody>
          <a:bodyPr wrap="square" rtlCol="0">
            <a:spAutoFit/>
          </a:bodyPr>
          <a:lstStyle/>
          <a:p>
            <a:r>
              <a:rPr lang="nl-NL" sz="1600" i="1" dirty="0"/>
              <a:t>Marijke van Harten</a:t>
            </a:r>
          </a:p>
          <a:p>
            <a:r>
              <a:rPr lang="nl-NL" sz="1600" i="1" dirty="0" err="1"/>
              <a:t>Reyer</a:t>
            </a:r>
            <a:r>
              <a:rPr lang="nl-NL" sz="1600" i="1" dirty="0"/>
              <a:t> van Harten </a:t>
            </a:r>
          </a:p>
          <a:p>
            <a:r>
              <a:rPr lang="nl-NL" sz="1600" i="1" dirty="0"/>
              <a:t>Nicky van Dijk </a:t>
            </a:r>
          </a:p>
          <a:p>
            <a:r>
              <a:rPr lang="nl-NL" sz="1600" i="1" dirty="0"/>
              <a:t>Matthijs </a:t>
            </a:r>
            <a:r>
              <a:rPr lang="nl-NL" sz="1600" i="1" dirty="0" err="1"/>
              <a:t>Boessenkool</a:t>
            </a:r>
            <a:endParaRPr lang="nl-NL" sz="1600" i="1" dirty="0"/>
          </a:p>
          <a:p>
            <a:endParaRPr lang="nl-NL" sz="1600" i="1" dirty="0"/>
          </a:p>
          <a:p>
            <a:r>
              <a:rPr lang="nl-NL" sz="1600" i="1" dirty="0"/>
              <a:t>Stagiaire Laura </a:t>
            </a:r>
          </a:p>
          <a:p>
            <a:r>
              <a:rPr lang="nl-NL" sz="1600" i="1" dirty="0"/>
              <a:t>(jan-juli 2024)</a:t>
            </a:r>
          </a:p>
        </p:txBody>
      </p:sp>
    </p:spTree>
    <p:extLst>
      <p:ext uri="{BB962C8B-B14F-4D97-AF65-F5344CB8AC3E}">
        <p14:creationId xmlns:p14="http://schemas.microsoft.com/office/powerpoint/2010/main" val="3438205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EEF88-18EE-6E34-A336-6118B22B5E40}"/>
              </a:ext>
            </a:extLst>
          </p:cNvPr>
          <p:cNvSpPr>
            <a:spLocks noGrp="1"/>
          </p:cNvSpPr>
          <p:nvPr>
            <p:ph type="title"/>
          </p:nvPr>
        </p:nvSpPr>
        <p:spPr/>
        <p:txBody>
          <a:bodyPr/>
          <a:lstStyle/>
          <a:p>
            <a:r>
              <a:rPr lang="nl-NL" dirty="0"/>
              <a:t>Structuur PaKaN! </a:t>
            </a:r>
          </a:p>
        </p:txBody>
      </p:sp>
      <p:sp>
        <p:nvSpPr>
          <p:cNvPr id="5" name="Tekstvak 4">
            <a:extLst>
              <a:ext uri="{FF2B5EF4-FFF2-40B4-BE49-F238E27FC236}">
                <a16:creationId xmlns:a16="http://schemas.microsoft.com/office/drawing/2014/main" id="{AABD1BFA-A2AE-E1AB-6A3E-281A4A413816}"/>
              </a:ext>
            </a:extLst>
          </p:cNvPr>
          <p:cNvSpPr txBox="1"/>
          <p:nvPr/>
        </p:nvSpPr>
        <p:spPr>
          <a:xfrm>
            <a:off x="4177717" y="1770077"/>
            <a:ext cx="3061982" cy="830997"/>
          </a:xfrm>
          <a:prstGeom prst="rect">
            <a:avLst/>
          </a:prstGeom>
          <a:solidFill>
            <a:srgbClr val="F5A408"/>
          </a:solidFill>
        </p:spPr>
        <p:txBody>
          <a:bodyPr wrap="square" rtlCol="0">
            <a:spAutoFit/>
          </a:bodyPr>
          <a:lstStyle/>
          <a:p>
            <a:pPr algn="ctr"/>
            <a:r>
              <a:rPr lang="nl-NL" sz="2400" b="1" dirty="0" err="1"/>
              <a:t>PaKaN</a:t>
            </a:r>
            <a:r>
              <a:rPr lang="nl-NL" sz="2400" b="1" dirty="0"/>
              <a:t>!</a:t>
            </a:r>
            <a:br>
              <a:rPr lang="nl-NL" sz="2400" b="1" dirty="0"/>
            </a:br>
            <a:endParaRPr lang="nl-NL" sz="2400" b="1" dirty="0"/>
          </a:p>
        </p:txBody>
      </p:sp>
      <p:sp>
        <p:nvSpPr>
          <p:cNvPr id="6" name="Tekstvak 5">
            <a:extLst>
              <a:ext uri="{FF2B5EF4-FFF2-40B4-BE49-F238E27FC236}">
                <a16:creationId xmlns:a16="http://schemas.microsoft.com/office/drawing/2014/main" id="{E2874ACD-25E2-A765-B8E7-D11F462E0C9F}"/>
              </a:ext>
            </a:extLst>
          </p:cNvPr>
          <p:cNvSpPr txBox="1"/>
          <p:nvPr/>
        </p:nvSpPr>
        <p:spPr>
          <a:xfrm>
            <a:off x="1553361" y="2949409"/>
            <a:ext cx="3061982" cy="2492990"/>
          </a:xfrm>
          <a:prstGeom prst="rect">
            <a:avLst/>
          </a:prstGeom>
          <a:solidFill>
            <a:srgbClr val="F5A408"/>
          </a:solidFill>
        </p:spPr>
        <p:txBody>
          <a:bodyPr wrap="square" rtlCol="0">
            <a:spAutoFit/>
          </a:bodyPr>
          <a:lstStyle/>
          <a:p>
            <a:pPr algn="ctr"/>
            <a:r>
              <a:rPr lang="nl-NL" sz="2400" b="1" dirty="0"/>
              <a:t>PaKaN! groot </a:t>
            </a:r>
            <a:br>
              <a:rPr lang="nl-NL" sz="2400" b="1" dirty="0"/>
            </a:br>
            <a:r>
              <a:rPr lang="nl-NL" sz="2400" b="1" dirty="0"/>
              <a:t>(iedereen)</a:t>
            </a:r>
          </a:p>
          <a:p>
            <a:pPr algn="ctr"/>
            <a:endParaRPr lang="nl-NL" dirty="0"/>
          </a:p>
          <a:p>
            <a:pPr algn="ctr"/>
            <a:endParaRPr lang="nl-NL" dirty="0"/>
          </a:p>
          <a:p>
            <a:pPr algn="ctr"/>
            <a:endParaRPr lang="nl-NL" dirty="0"/>
          </a:p>
          <a:p>
            <a:pPr algn="ctr"/>
            <a:endParaRPr lang="nl-NL" dirty="0"/>
          </a:p>
          <a:p>
            <a:pPr algn="ctr"/>
            <a:endParaRPr lang="nl-NL" dirty="0"/>
          </a:p>
          <a:p>
            <a:pPr algn="ctr"/>
            <a:r>
              <a:rPr lang="nl-NL" dirty="0"/>
              <a:t> </a:t>
            </a:r>
          </a:p>
        </p:txBody>
      </p:sp>
      <p:sp>
        <p:nvSpPr>
          <p:cNvPr id="7" name="Tekstvak 6">
            <a:extLst>
              <a:ext uri="{FF2B5EF4-FFF2-40B4-BE49-F238E27FC236}">
                <a16:creationId xmlns:a16="http://schemas.microsoft.com/office/drawing/2014/main" id="{FBB1FF68-A18E-198F-7597-E8CE36088638}"/>
              </a:ext>
            </a:extLst>
          </p:cNvPr>
          <p:cNvSpPr txBox="1"/>
          <p:nvPr/>
        </p:nvSpPr>
        <p:spPr>
          <a:xfrm>
            <a:off x="6987871" y="2949409"/>
            <a:ext cx="4767524" cy="3046988"/>
          </a:xfrm>
          <a:prstGeom prst="rect">
            <a:avLst/>
          </a:prstGeom>
          <a:solidFill>
            <a:srgbClr val="F5A408"/>
          </a:solidFill>
        </p:spPr>
        <p:txBody>
          <a:bodyPr wrap="square" rtlCol="0">
            <a:spAutoFit/>
          </a:bodyPr>
          <a:lstStyle/>
          <a:p>
            <a:r>
              <a:rPr lang="nl-NL" sz="2400" b="1" dirty="0"/>
              <a:t>     	    </a:t>
            </a:r>
            <a:r>
              <a:rPr lang="nl-NL" sz="2400" b="1" dirty="0" err="1"/>
              <a:t>PaKaN</a:t>
            </a:r>
            <a:r>
              <a:rPr lang="nl-NL" sz="2400" b="1" dirty="0"/>
              <a:t>! (klein)</a:t>
            </a:r>
            <a:br>
              <a:rPr lang="nl-NL" sz="2400" b="1" dirty="0"/>
            </a:br>
            <a:r>
              <a:rPr lang="nl-NL" sz="2400" b="1" dirty="0"/>
              <a:t>Voorzitter</a:t>
            </a:r>
            <a:r>
              <a:rPr lang="nl-NL" sz="2400" dirty="0"/>
              <a:t> (Matthijs)</a:t>
            </a:r>
          </a:p>
          <a:p>
            <a:r>
              <a:rPr lang="nl-NL" sz="2400" b="1" dirty="0"/>
              <a:t>Secretaris/Notulen</a:t>
            </a:r>
            <a:r>
              <a:rPr lang="nl-NL" sz="2400" dirty="0"/>
              <a:t> (Marieke)</a:t>
            </a:r>
            <a:br>
              <a:rPr lang="nl-NL" sz="2400" dirty="0"/>
            </a:br>
            <a:r>
              <a:rPr lang="nl-NL" sz="2400" b="1" dirty="0"/>
              <a:t>Afvaardiging HK/ penningmeester </a:t>
            </a:r>
            <a:r>
              <a:rPr lang="nl-NL" sz="2400" dirty="0"/>
              <a:t>(Arjan)</a:t>
            </a:r>
          </a:p>
          <a:p>
            <a:r>
              <a:rPr lang="nl-NL" sz="2400" b="1" dirty="0"/>
              <a:t>Afvaardiging GK </a:t>
            </a:r>
            <a:r>
              <a:rPr lang="nl-NL" sz="2400" dirty="0"/>
              <a:t>(</a:t>
            </a:r>
            <a:r>
              <a:rPr lang="nl-NL" sz="2400" dirty="0" err="1"/>
              <a:t>Doriene</a:t>
            </a:r>
            <a:r>
              <a:rPr lang="nl-NL" sz="2400" dirty="0"/>
              <a:t>)</a:t>
            </a:r>
          </a:p>
          <a:p>
            <a:r>
              <a:rPr lang="nl-NL" sz="2400" b="1" dirty="0"/>
              <a:t>Jongerenwerker </a:t>
            </a:r>
            <a:r>
              <a:rPr lang="nl-NL" sz="2400" dirty="0"/>
              <a:t>(vacant)</a:t>
            </a:r>
            <a:br>
              <a:rPr lang="nl-NL" sz="2400" dirty="0"/>
            </a:br>
            <a:r>
              <a:rPr lang="nl-NL" sz="2400" b="1" dirty="0"/>
              <a:t>Predikant</a:t>
            </a:r>
            <a:r>
              <a:rPr lang="nl-NL" sz="2400" dirty="0"/>
              <a:t> (Henry)</a:t>
            </a:r>
          </a:p>
        </p:txBody>
      </p:sp>
      <p:sp>
        <p:nvSpPr>
          <p:cNvPr id="8" name="Tekstvak 7">
            <a:extLst>
              <a:ext uri="{FF2B5EF4-FFF2-40B4-BE49-F238E27FC236}">
                <a16:creationId xmlns:a16="http://schemas.microsoft.com/office/drawing/2014/main" id="{D2A595B0-F59C-3A16-37B2-6613C8966C0B}"/>
              </a:ext>
            </a:extLst>
          </p:cNvPr>
          <p:cNvSpPr txBox="1"/>
          <p:nvPr/>
        </p:nvSpPr>
        <p:spPr>
          <a:xfrm>
            <a:off x="1553361" y="5707563"/>
            <a:ext cx="3061982" cy="900000"/>
          </a:xfrm>
          <a:prstGeom prst="rect">
            <a:avLst/>
          </a:prstGeom>
          <a:solidFill>
            <a:srgbClr val="F5A408"/>
          </a:solidFill>
        </p:spPr>
        <p:txBody>
          <a:bodyPr wrap="square" rtlCol="0">
            <a:spAutoFit/>
          </a:bodyPr>
          <a:lstStyle/>
          <a:p>
            <a:pPr algn="ctr"/>
            <a:r>
              <a:rPr lang="nl-NL" sz="2400" b="1" dirty="0"/>
              <a:t>Jeugddiaconaat</a:t>
            </a:r>
          </a:p>
          <a:p>
            <a:pPr algn="ctr"/>
            <a:r>
              <a:rPr lang="nl-NL" sz="2400" dirty="0"/>
              <a:t>(Doriene/</a:t>
            </a:r>
            <a:r>
              <a:rPr lang="nl-NL" sz="2400" dirty="0" err="1"/>
              <a:t>Reyer</a:t>
            </a:r>
            <a:r>
              <a:rPr lang="nl-NL" sz="2400" dirty="0"/>
              <a:t>)</a:t>
            </a:r>
          </a:p>
          <a:p>
            <a:pPr algn="ctr"/>
            <a:endParaRPr lang="nl-NL" sz="2400" b="1" dirty="0"/>
          </a:p>
        </p:txBody>
      </p:sp>
      <p:cxnSp>
        <p:nvCxnSpPr>
          <p:cNvPr id="10" name="Rechte verbindingslijn 9">
            <a:extLst>
              <a:ext uri="{FF2B5EF4-FFF2-40B4-BE49-F238E27FC236}">
                <a16:creationId xmlns:a16="http://schemas.microsoft.com/office/drawing/2014/main" id="{9DF4712C-33B2-05A0-CC3A-C63C18638207}"/>
              </a:ext>
            </a:extLst>
          </p:cNvPr>
          <p:cNvCxnSpPr>
            <a:cxnSpLocks/>
            <a:stCxn id="8" idx="0"/>
          </p:cNvCxnSpPr>
          <p:nvPr/>
        </p:nvCxnSpPr>
        <p:spPr>
          <a:xfrm flipV="1">
            <a:off x="3084352" y="5108895"/>
            <a:ext cx="0" cy="59866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86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5AB37-F34E-E000-B19E-27299B525F80}"/>
              </a:ext>
            </a:extLst>
          </p:cNvPr>
          <p:cNvSpPr>
            <a:spLocks noGrp="1"/>
          </p:cNvSpPr>
          <p:nvPr>
            <p:ph type="title"/>
          </p:nvPr>
        </p:nvSpPr>
        <p:spPr/>
        <p:txBody>
          <a:bodyPr/>
          <a:lstStyle/>
          <a:p>
            <a:r>
              <a:rPr lang="nl-NL" dirty="0"/>
              <a:t>Rol van jongerenwerker </a:t>
            </a:r>
          </a:p>
        </p:txBody>
      </p:sp>
      <p:sp>
        <p:nvSpPr>
          <p:cNvPr id="3" name="Tijdelijke aanduiding voor inhoud 2">
            <a:extLst>
              <a:ext uri="{FF2B5EF4-FFF2-40B4-BE49-F238E27FC236}">
                <a16:creationId xmlns:a16="http://schemas.microsoft.com/office/drawing/2014/main" id="{482A762E-21A3-2257-0AC8-794E6CB86E7B}"/>
              </a:ext>
            </a:extLst>
          </p:cNvPr>
          <p:cNvSpPr>
            <a:spLocks noGrp="1"/>
          </p:cNvSpPr>
          <p:nvPr>
            <p:ph idx="1"/>
          </p:nvPr>
        </p:nvSpPr>
        <p:spPr>
          <a:xfrm>
            <a:off x="1103312" y="1371600"/>
            <a:ext cx="10276992" cy="4876799"/>
          </a:xfrm>
        </p:spPr>
        <p:txBody>
          <a:bodyPr>
            <a:normAutofit lnSpcReduction="10000"/>
          </a:bodyPr>
          <a:lstStyle/>
          <a:p>
            <a:r>
              <a:rPr lang="nl-NL" sz="2400" b="1" dirty="0"/>
              <a:t>PaKaN! draagt jeugdwerk</a:t>
            </a:r>
            <a:br>
              <a:rPr lang="nl-NL" sz="2400" b="1" dirty="0"/>
            </a:br>
            <a:r>
              <a:rPr lang="nl-NL" sz="2400" b="1" dirty="0">
                <a:sym typeface="Wingdings" panose="05000000000000000000" pitchFamily="2" charset="2"/>
              </a:rPr>
              <a:t> Jongerenwerker is ter </a:t>
            </a:r>
            <a:r>
              <a:rPr lang="nl-NL" sz="2400" b="1" u="sng" dirty="0">
                <a:sym typeface="Wingdings" panose="05000000000000000000" pitchFamily="2" charset="2"/>
              </a:rPr>
              <a:t>ondersteuning</a:t>
            </a:r>
            <a:r>
              <a:rPr lang="nl-NL" sz="2400" b="1" dirty="0">
                <a:sym typeface="Wingdings" panose="05000000000000000000" pitchFamily="2" charset="2"/>
              </a:rPr>
              <a:t> aan PaKaN! </a:t>
            </a:r>
            <a:br>
              <a:rPr lang="nl-NL" sz="2400" b="1" dirty="0">
                <a:sym typeface="Wingdings" panose="05000000000000000000" pitchFamily="2" charset="2"/>
              </a:rPr>
            </a:br>
            <a:endParaRPr lang="nl-NL" sz="2400" b="1" dirty="0">
              <a:sym typeface="Wingdings" panose="05000000000000000000" pitchFamily="2" charset="2"/>
            </a:endParaRPr>
          </a:p>
          <a:p>
            <a:r>
              <a:rPr lang="nl-NL" sz="2400" b="1" u="sng" dirty="0">
                <a:sym typeface="Wingdings" panose="05000000000000000000" pitchFamily="2" charset="2"/>
              </a:rPr>
              <a:t>Mee spelende coach </a:t>
            </a:r>
            <a:br>
              <a:rPr lang="nl-NL" sz="2400" b="1" u="sng" dirty="0">
                <a:sym typeface="Wingdings" panose="05000000000000000000" pitchFamily="2" charset="2"/>
              </a:rPr>
            </a:br>
            <a:r>
              <a:rPr lang="nl-NL" sz="2400" b="1" dirty="0">
                <a:sym typeface="Wingdings" panose="05000000000000000000" pitchFamily="2" charset="2"/>
              </a:rPr>
              <a:t>* Zo veel mogelijk coach </a:t>
            </a:r>
            <a:br>
              <a:rPr lang="nl-NL" sz="2400" b="1" dirty="0">
                <a:sym typeface="Wingdings" panose="05000000000000000000" pitchFamily="2" charset="2"/>
              </a:rPr>
            </a:br>
            <a:r>
              <a:rPr lang="nl-NL" sz="2400" b="1" dirty="0">
                <a:sym typeface="Wingdings" panose="05000000000000000000" pitchFamily="2" charset="2"/>
              </a:rPr>
              <a:t>* Waar nodig mee spelen </a:t>
            </a:r>
            <a:br>
              <a:rPr lang="nl-NL" sz="2400" b="1" dirty="0">
                <a:sym typeface="Wingdings" panose="05000000000000000000" pitchFamily="2" charset="2"/>
              </a:rPr>
            </a:br>
            <a:endParaRPr lang="nl-NL" sz="2400" b="1" dirty="0">
              <a:sym typeface="Wingdings" panose="05000000000000000000" pitchFamily="2" charset="2"/>
            </a:endParaRPr>
          </a:p>
          <a:p>
            <a:r>
              <a:rPr lang="nl-NL" sz="2400" b="1" dirty="0">
                <a:sym typeface="Wingdings" panose="05000000000000000000" pitchFamily="2" charset="2"/>
              </a:rPr>
              <a:t>Stimuleren van nieuwe structurele en incidentele activiteiten</a:t>
            </a:r>
          </a:p>
          <a:p>
            <a:r>
              <a:rPr lang="nl-NL" sz="2400" b="1" dirty="0">
                <a:sym typeface="Wingdings" panose="05000000000000000000" pitchFamily="2" charset="2"/>
              </a:rPr>
              <a:t>Communicatie tussen veel onderdelen</a:t>
            </a:r>
          </a:p>
          <a:p>
            <a:r>
              <a:rPr lang="nl-NL" sz="2400" b="1" dirty="0">
                <a:sym typeface="Wingdings" panose="05000000000000000000" pitchFamily="2" charset="2"/>
              </a:rPr>
              <a:t>Bekend aanspreekpunt (voor vrijwilligers, kerkenraad en jongeren)</a:t>
            </a:r>
          </a:p>
          <a:p>
            <a:r>
              <a:rPr lang="nl-NL" sz="2400" b="1" dirty="0">
                <a:sym typeface="Wingdings" panose="05000000000000000000" pitchFamily="2" charset="2"/>
              </a:rPr>
              <a:t>Aanjager </a:t>
            </a:r>
          </a:p>
          <a:p>
            <a:endParaRPr lang="nl-NL" dirty="0">
              <a:sym typeface="Wingdings" panose="05000000000000000000" pitchFamily="2" charset="2"/>
            </a:endParaRPr>
          </a:p>
          <a:p>
            <a:endParaRPr lang="nl-NL" dirty="0"/>
          </a:p>
        </p:txBody>
      </p:sp>
    </p:spTree>
    <p:extLst>
      <p:ext uri="{BB962C8B-B14F-4D97-AF65-F5344CB8AC3E}">
        <p14:creationId xmlns:p14="http://schemas.microsoft.com/office/powerpoint/2010/main" val="137668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10004-BF5A-3AD5-0B79-86F9D9BE2EA3}"/>
              </a:ext>
            </a:extLst>
          </p:cNvPr>
          <p:cNvSpPr>
            <a:spLocks noGrp="1"/>
          </p:cNvSpPr>
          <p:nvPr>
            <p:ph type="title"/>
          </p:nvPr>
        </p:nvSpPr>
        <p:spPr/>
        <p:txBody>
          <a:bodyPr/>
          <a:lstStyle/>
          <a:p>
            <a:r>
              <a:rPr lang="nl-NL" dirty="0" err="1"/>
              <a:t>PaKaN</a:t>
            </a:r>
            <a:r>
              <a:rPr lang="nl-NL" dirty="0"/>
              <a:t>!</a:t>
            </a:r>
          </a:p>
        </p:txBody>
      </p:sp>
      <p:sp>
        <p:nvSpPr>
          <p:cNvPr id="3" name="Tijdelijke aanduiding voor inhoud 2">
            <a:extLst>
              <a:ext uri="{FF2B5EF4-FFF2-40B4-BE49-F238E27FC236}">
                <a16:creationId xmlns:a16="http://schemas.microsoft.com/office/drawing/2014/main" id="{1CEC0BC3-36B1-4E42-DD84-AB5A0030B673}"/>
              </a:ext>
            </a:extLst>
          </p:cNvPr>
          <p:cNvSpPr>
            <a:spLocks noGrp="1"/>
          </p:cNvSpPr>
          <p:nvPr>
            <p:ph idx="1"/>
          </p:nvPr>
        </p:nvSpPr>
        <p:spPr/>
        <p:txBody>
          <a:bodyPr vert="horz" lIns="91440" tIns="45720" rIns="91440" bIns="45720" rtlCol="0" anchor="t">
            <a:normAutofit/>
          </a:bodyPr>
          <a:lstStyle/>
          <a:p>
            <a:r>
              <a:rPr lang="nl-NL" dirty="0"/>
              <a:t>Team &amp; teambuilding</a:t>
            </a:r>
          </a:p>
          <a:p>
            <a:r>
              <a:rPr lang="nl-NL"/>
              <a:t>Visie en beleid bewaken</a:t>
            </a:r>
          </a:p>
          <a:p>
            <a:r>
              <a:rPr lang="nl-NL" dirty="0"/>
              <a:t>Verbinding met kerkenraden &amp; gemeente</a:t>
            </a:r>
          </a:p>
          <a:p>
            <a:r>
              <a:rPr lang="nl-NL" dirty="0"/>
              <a:t>Verbinding met predikanten GK &amp; HK</a:t>
            </a:r>
          </a:p>
          <a:p>
            <a:r>
              <a:rPr lang="nl-NL" dirty="0"/>
              <a:t>Zichtbaarheid en communicatie</a:t>
            </a:r>
          </a:p>
        </p:txBody>
      </p:sp>
    </p:spTree>
    <p:extLst>
      <p:ext uri="{BB962C8B-B14F-4D97-AF65-F5344CB8AC3E}">
        <p14:creationId xmlns:p14="http://schemas.microsoft.com/office/powerpoint/2010/main" val="266628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6D3BD-7DD5-2642-CA49-47D2CA48FD66}"/>
              </a:ext>
            </a:extLst>
          </p:cNvPr>
          <p:cNvSpPr>
            <a:spLocks noGrp="1"/>
          </p:cNvSpPr>
          <p:nvPr>
            <p:ph type="title"/>
          </p:nvPr>
        </p:nvSpPr>
        <p:spPr/>
        <p:txBody>
          <a:bodyPr/>
          <a:lstStyle/>
          <a:p>
            <a:r>
              <a:rPr lang="nl-NL" dirty="0"/>
              <a:t>Activiteiten </a:t>
            </a:r>
          </a:p>
        </p:txBody>
      </p:sp>
      <p:sp>
        <p:nvSpPr>
          <p:cNvPr id="3" name="Tijdelijke aanduiding voor inhoud 2">
            <a:extLst>
              <a:ext uri="{FF2B5EF4-FFF2-40B4-BE49-F238E27FC236}">
                <a16:creationId xmlns:a16="http://schemas.microsoft.com/office/drawing/2014/main" id="{F8D31F30-6484-2506-F908-99330A5EE221}"/>
              </a:ext>
            </a:extLst>
          </p:cNvPr>
          <p:cNvSpPr>
            <a:spLocks noGrp="1"/>
          </p:cNvSpPr>
          <p:nvPr>
            <p:ph idx="1"/>
          </p:nvPr>
        </p:nvSpPr>
        <p:spPr>
          <a:xfrm>
            <a:off x="1104293" y="2478611"/>
            <a:ext cx="8946541" cy="3110916"/>
          </a:xfrm>
        </p:spPr>
        <p:txBody>
          <a:bodyPr>
            <a:normAutofit/>
          </a:bodyPr>
          <a:lstStyle/>
          <a:p>
            <a:r>
              <a:rPr lang="nl-NL" sz="2400" b="1" dirty="0"/>
              <a:t>Kinderoppas</a:t>
            </a:r>
          </a:p>
          <a:p>
            <a:r>
              <a:rPr lang="nl-NL" sz="2400" b="1" dirty="0"/>
              <a:t>Dopelingen zondag (terugkomdag doopouders jaar daarvoor) </a:t>
            </a:r>
          </a:p>
          <a:p>
            <a:r>
              <a:rPr lang="nl-NL" sz="2400" b="1" dirty="0"/>
              <a:t>Kliederkerk</a:t>
            </a:r>
          </a:p>
        </p:txBody>
      </p:sp>
      <p:sp>
        <p:nvSpPr>
          <p:cNvPr id="4" name="Tekstvak 3">
            <a:extLst>
              <a:ext uri="{FF2B5EF4-FFF2-40B4-BE49-F238E27FC236}">
                <a16:creationId xmlns:a16="http://schemas.microsoft.com/office/drawing/2014/main" id="{093B196B-2525-35A3-1273-F3599B52D07F}"/>
              </a:ext>
            </a:extLst>
          </p:cNvPr>
          <p:cNvSpPr txBox="1"/>
          <p:nvPr/>
        </p:nvSpPr>
        <p:spPr>
          <a:xfrm>
            <a:off x="4397228" y="1268473"/>
            <a:ext cx="2020349" cy="584775"/>
          </a:xfrm>
          <a:prstGeom prst="rect">
            <a:avLst/>
          </a:prstGeom>
          <a:solidFill>
            <a:srgbClr val="F5A408"/>
          </a:solidFill>
        </p:spPr>
        <p:txBody>
          <a:bodyPr wrap="square" rtlCol="0">
            <a:spAutoFit/>
          </a:bodyPr>
          <a:lstStyle/>
          <a:p>
            <a:pPr algn="ctr"/>
            <a:r>
              <a:rPr lang="nl-NL" sz="3200" dirty="0"/>
              <a:t>0 – 4 jaar </a:t>
            </a:r>
          </a:p>
        </p:txBody>
      </p:sp>
    </p:spTree>
    <p:extLst>
      <p:ext uri="{BB962C8B-B14F-4D97-AF65-F5344CB8AC3E}">
        <p14:creationId xmlns:p14="http://schemas.microsoft.com/office/powerpoint/2010/main" val="591508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eba7f60-3505-432d-9774-43db233786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E7EB7D131F5341A17659C15AD8BA1B" ma:contentTypeVersion="18" ma:contentTypeDescription="Een nieuw document maken." ma:contentTypeScope="" ma:versionID="a2543d52cb98a67505521681b7db8bf2">
  <xsd:schema xmlns:xsd="http://www.w3.org/2001/XMLSchema" xmlns:xs="http://www.w3.org/2001/XMLSchema" xmlns:p="http://schemas.microsoft.com/office/2006/metadata/properties" xmlns:ns3="feba7f60-3505-432d-9774-43db23378614" xmlns:ns4="60c77a71-7c62-4433-bfc0-610c53548bdc" targetNamespace="http://schemas.microsoft.com/office/2006/metadata/properties" ma:root="true" ma:fieldsID="8c5c5bb3d1f79bc00d0623d927621797" ns3:_="" ns4:_="">
    <xsd:import namespace="feba7f60-3505-432d-9774-43db23378614"/>
    <xsd:import namespace="60c77a71-7c62-4433-bfc0-610c53548bd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a7f60-3505-432d-9774-43db23378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c77a71-7c62-4433-bfc0-610c53548bdc"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SharingHintHash" ma:index="19"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617420-ADD5-49AC-981D-115B06801946}">
  <ds:schemaRefs>
    <ds:schemaRef ds:uri="http://schemas.microsoft.com/sharepoint/v3/contenttype/forms"/>
  </ds:schemaRefs>
</ds:datastoreItem>
</file>

<file path=customXml/itemProps2.xml><?xml version="1.0" encoding="utf-8"?>
<ds:datastoreItem xmlns:ds="http://schemas.openxmlformats.org/officeDocument/2006/customXml" ds:itemID="{416648BD-7B72-41C7-BE1C-47291BB5D685}">
  <ds:schemaRef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60c77a71-7c62-4433-bfc0-610c53548bdc"/>
    <ds:schemaRef ds:uri="feba7f60-3505-432d-9774-43db23378614"/>
    <ds:schemaRef ds:uri="http://purl.org/dc/dcmitype/"/>
  </ds:schemaRefs>
</ds:datastoreItem>
</file>

<file path=customXml/itemProps3.xml><?xml version="1.0" encoding="utf-8"?>
<ds:datastoreItem xmlns:ds="http://schemas.openxmlformats.org/officeDocument/2006/customXml" ds:itemID="{45C576E1-D939-49D9-94A5-B851794211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a7f60-3505-432d-9774-43db23378614"/>
    <ds:schemaRef ds:uri="60c77a71-7c62-4433-bfc0-610c53548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383</TotalTime>
  <Words>935</Words>
  <Application>Microsoft Office PowerPoint</Application>
  <PresentationFormat>Breedbeeld</PresentationFormat>
  <Paragraphs>157</Paragraphs>
  <Slides>19</Slides>
  <Notes>5</Notes>
  <HiddenSlides>3</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19</vt:i4>
      </vt:variant>
    </vt:vector>
  </HeadingPairs>
  <TitlesOfParts>
    <vt:vector size="29" baseType="lpstr">
      <vt:lpstr>Aptos</vt:lpstr>
      <vt:lpstr>Aptos Display</vt:lpstr>
      <vt:lpstr>Arial</vt:lpstr>
      <vt:lpstr>Arial Black</vt:lpstr>
      <vt:lpstr>Calibri</vt:lpstr>
      <vt:lpstr>Century Gothic</vt:lpstr>
      <vt:lpstr>Wingdings</vt:lpstr>
      <vt:lpstr>Wingdings 3</vt:lpstr>
      <vt:lpstr>Ion</vt:lpstr>
      <vt:lpstr>Kantoorthema</vt:lpstr>
      <vt:lpstr>Beleidsplan PaKaN! 2023-2025</vt:lpstr>
      <vt:lpstr>Visie </vt:lpstr>
      <vt:lpstr>Beleidsplan 2023-2024 &amp; 2024-2025</vt:lpstr>
      <vt:lpstr>Positie PaKaN! </vt:lpstr>
      <vt:lpstr>Structuur PaKaN! </vt:lpstr>
      <vt:lpstr>Structuur PaKaN! </vt:lpstr>
      <vt:lpstr>Rol van jongerenwerker </vt:lpstr>
      <vt:lpstr>PaKaN!</vt:lpstr>
      <vt:lpstr>Activiteiten </vt:lpstr>
      <vt:lpstr>Activiteiten </vt:lpstr>
      <vt:lpstr>PowerPoint-presentatie</vt:lpstr>
      <vt:lpstr>Activiteiten </vt:lpstr>
      <vt:lpstr>PowerPoint-presentatie</vt:lpstr>
      <vt:lpstr>Activiteiten </vt:lpstr>
      <vt:lpstr>PowerPoint-presentatie</vt:lpstr>
      <vt:lpstr>Activiteiten </vt:lpstr>
      <vt:lpstr>Activiteiten </vt:lpstr>
      <vt:lpstr>Aandachtsgebieden</vt:lpstr>
      <vt:lpstr>Wat gaat goed/kan beter PaKaN!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PaKaN!</dc:title>
  <dc:creator>Abbes</dc:creator>
  <cp:lastModifiedBy>Gebruiker</cp:lastModifiedBy>
  <cp:revision>107</cp:revision>
  <dcterms:created xsi:type="dcterms:W3CDTF">2022-11-01T11:01:50Z</dcterms:created>
  <dcterms:modified xsi:type="dcterms:W3CDTF">2024-04-19T11:26:23Z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0x01010036E7EB7D131F5341A17659C15AD8BA1B</vt:lpwstr>
  </property>
</Properties>
</file>